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7" r:id="rId1"/>
  </p:sldMasterIdLst>
  <p:sldIdLst>
    <p:sldId id="256" r:id="rId2"/>
    <p:sldId id="281" r:id="rId3"/>
    <p:sldId id="312" r:id="rId4"/>
    <p:sldId id="313" r:id="rId5"/>
    <p:sldId id="314" r:id="rId6"/>
    <p:sldId id="315" r:id="rId7"/>
    <p:sldId id="359" r:id="rId8"/>
    <p:sldId id="316" r:id="rId9"/>
    <p:sldId id="317" r:id="rId10"/>
    <p:sldId id="319" r:id="rId11"/>
    <p:sldId id="320" r:id="rId12"/>
    <p:sldId id="334" r:id="rId13"/>
    <p:sldId id="321" r:id="rId14"/>
    <p:sldId id="360" r:id="rId15"/>
    <p:sldId id="323" r:id="rId16"/>
    <p:sldId id="324" r:id="rId17"/>
    <p:sldId id="325" r:id="rId18"/>
    <p:sldId id="326" r:id="rId19"/>
    <p:sldId id="328" r:id="rId20"/>
    <p:sldId id="332" r:id="rId21"/>
    <p:sldId id="333" r:id="rId22"/>
    <p:sldId id="335" r:id="rId23"/>
    <p:sldId id="361" r:id="rId24"/>
    <p:sldId id="336" r:id="rId25"/>
    <p:sldId id="337" r:id="rId26"/>
    <p:sldId id="338" r:id="rId27"/>
    <p:sldId id="340" r:id="rId28"/>
    <p:sldId id="341" r:id="rId29"/>
    <p:sldId id="362" r:id="rId30"/>
    <p:sldId id="363" r:id="rId31"/>
    <p:sldId id="342" r:id="rId32"/>
    <p:sldId id="344" r:id="rId33"/>
    <p:sldId id="345" r:id="rId34"/>
    <p:sldId id="346" r:id="rId35"/>
    <p:sldId id="347" r:id="rId36"/>
    <p:sldId id="348" r:id="rId37"/>
    <p:sldId id="349" r:id="rId38"/>
    <p:sldId id="350" r:id="rId39"/>
    <p:sldId id="351" r:id="rId40"/>
    <p:sldId id="352" r:id="rId41"/>
    <p:sldId id="354" r:id="rId42"/>
    <p:sldId id="355" r:id="rId43"/>
    <p:sldId id="35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33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08" autoAdjust="0"/>
    <p:restoredTop sz="94660"/>
  </p:normalViewPr>
  <p:slideViewPr>
    <p:cSldViewPr snapToGrid="0">
      <p:cViewPr varScale="1">
        <p:scale>
          <a:sx n="91" d="100"/>
          <a:sy n="91" d="100"/>
        </p:scale>
        <p:origin x="-35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5764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8492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6093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58860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599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4840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661914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6278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9362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3232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87199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0416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6611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1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0890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28135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7504065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40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355518"/>
            <a:ext cx="8561885" cy="486604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smtClean="0">
                <a:solidFill>
                  <a:srgbClr val="FF0000"/>
                </a:solidFill>
              </a:rPr>
              <a:t>El </a:t>
            </a:r>
            <a:r>
              <a:rPr lang="es-ES_tradnl" sz="1900" dirty="0">
                <a:solidFill>
                  <a:srgbClr val="FF0000"/>
                </a:solidFill>
              </a:rPr>
              <a:t>que halla esposa halla el bien, Y alcanza la benevolencia (Generosidad, Liberalidad) de Jehová. </a:t>
            </a:r>
            <a:r>
              <a:rPr lang="es-ES_tradnl" sz="1900" dirty="0" smtClean="0">
                <a:solidFill>
                  <a:srgbClr val="FF0000"/>
                </a:solidFill>
              </a:rPr>
              <a:t>Proverbios </a:t>
            </a:r>
            <a:r>
              <a:rPr lang="es-ES_tradnl" sz="1900" dirty="0">
                <a:solidFill>
                  <a:srgbClr val="FF0000"/>
                </a:solidFill>
              </a:rPr>
              <a:t>18:</a:t>
            </a:r>
            <a:r>
              <a:rPr lang="es-ES_tradnl" sz="1900" dirty="0" smtClean="0">
                <a:solidFill>
                  <a:srgbClr val="FF0000"/>
                </a:solidFill>
              </a:rPr>
              <a:t>22</a:t>
            </a:r>
            <a:endParaRPr lang="es-ES_tradnl" sz="19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932313"/>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Aquí Dios promete que el que halla esposa halla el bien, la generosidad y liberalidad de Dios. Es de anotar que esta promesa es real, siempre y cuando tratemos a nuestra esposa como Dios dice que la tratemos; pues de lo contrario, Él mismo se nos volverá enemigo.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932313"/>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FF0000"/>
                </a:solidFill>
              </a:rPr>
              <a:t>Y esta otra vez haréis cubrir el altar de Jehová de lágrimas, de llanto, y de clamor; así que no miraré más a la ofrenda, para aceptarla con gusto de vuestra mano. Mas diréis: ¿Por qué? Porque Jehová ha atestiguado entre ti y la mujer de tu juventud, contra la cual has sido desleal, siendo ella tu compañera, y la mujer de tu pacto. ¿No hizo él uno, habiendo en él abundancia de espíritu? ¿Y por qué uno? Porque buscaba una descendencia para Dios. Guardaos, pues, en vuestro espíritu, y no seáis desleales para con la mujer de vuestra juventud. </a:t>
            </a:r>
            <a:r>
              <a:rPr lang="es-ES_tradnl" sz="1900" dirty="0" smtClean="0">
                <a:solidFill>
                  <a:srgbClr val="FF0000"/>
                </a:solidFill>
              </a:rPr>
              <a:t>Malaquías </a:t>
            </a:r>
            <a:r>
              <a:rPr lang="es-ES_tradnl" sz="1900" dirty="0">
                <a:solidFill>
                  <a:srgbClr val="FF0000"/>
                </a:solidFill>
              </a:rPr>
              <a:t>2:13-</a:t>
            </a:r>
            <a:r>
              <a:rPr lang="es-ES_tradnl" sz="1900" dirty="0" smtClean="0">
                <a:solidFill>
                  <a:srgbClr val="FF0000"/>
                </a:solidFill>
              </a:rPr>
              <a:t>15</a:t>
            </a:r>
            <a:endParaRPr lang="es-ES_tradnl" sz="19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smtClean="0">
              <a:solidFill>
                <a:srgbClr val="932313"/>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a:t>
            </a:r>
            <a:endParaRPr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600" dirty="0">
              <a:solidFill>
                <a:srgbClr val="FF3300"/>
              </a:solidFill>
            </a:endParaRPr>
          </a:p>
        </p:txBody>
      </p:sp>
      <p:sp>
        <p:nvSpPr>
          <p:cNvPr id="2" name="CuadroTexto 1"/>
          <p:cNvSpPr txBox="1"/>
          <p:nvPr/>
        </p:nvSpPr>
        <p:spPr>
          <a:xfrm>
            <a:off x="3642423" y="474530"/>
            <a:ext cx="184666" cy="369332"/>
          </a:xfrm>
          <a:prstGeom prst="rect">
            <a:avLst/>
          </a:prstGeom>
          <a:noFill/>
        </p:spPr>
        <p:txBody>
          <a:bodyPr wrap="none" rtlCol="0">
            <a:spAutoFit/>
          </a:bodyPr>
          <a:lstStyle/>
          <a:p>
            <a:endParaRPr lang="es-ES" dirty="0"/>
          </a:p>
        </p:txBody>
      </p:sp>
      <p:sp>
        <p:nvSpPr>
          <p:cNvPr id="11" name="CuadroTexto 10"/>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12"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33692200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648611"/>
            <a:ext cx="8561885" cy="479218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Maridos</a:t>
            </a:r>
            <a:r>
              <a:rPr lang="es-ES_tradnl" sz="2000" dirty="0">
                <a:solidFill>
                  <a:srgbClr val="FF0000"/>
                </a:solidFill>
              </a:rPr>
              <a:t>, amad a vuestras mujeres, así como Cristo amó a la iglesia, y se entregó a sí mismo por ella, Así también los maridos deben amar a sus mujeres como a sus mismos cuerpos. El que ama a su mujer, a sí mismo se ama. Por lo demás, cada uno de vosotros ame también a su mujer como a sí mismo; (Efesios 5:25, 28, 33a)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“Así como Cristo </a:t>
            </a:r>
            <a:r>
              <a:rPr lang="es-ES_tradnl" sz="2000" dirty="0" smtClean="0">
                <a:solidFill>
                  <a:srgbClr val="000000"/>
                </a:solidFill>
              </a:rPr>
              <a:t>amó </a:t>
            </a:r>
            <a:r>
              <a:rPr lang="es-ES_tradnl" sz="2000" dirty="0">
                <a:solidFill>
                  <a:srgbClr val="000000"/>
                </a:solidFill>
              </a:rPr>
              <a:t>la iglesia”. Esta pequeña frase encierra un gran compromiso de amor para el hombre, que solo podrá cumplir estando unido a Jesucristo. Porque solo Él puede aportar la gracia, el amor, el Espíritu, la sabiduría sobrenatural, etc., que les permite estar unidos como una sola carne. A la mujer le corresponde sujetarse, para que al hombre no le quede tan difícil cumplir. Porque Jesús se </a:t>
            </a:r>
            <a:r>
              <a:rPr lang="es-ES_tradnl" sz="2000" dirty="0" smtClean="0">
                <a:solidFill>
                  <a:srgbClr val="000000"/>
                </a:solidFill>
              </a:rPr>
              <a:t>entregó </a:t>
            </a:r>
            <a:r>
              <a:rPr lang="es-ES_tradnl" sz="2000" dirty="0">
                <a:solidFill>
                  <a:srgbClr val="000000"/>
                </a:solidFill>
              </a:rPr>
              <a:t>por la iglesia, y solo los que lo reciben y se sujetan pueden disfrutar de su amor y favor.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932313"/>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4</a:t>
            </a:r>
            <a:endParaRPr dirty="0"/>
          </a:p>
        </p:txBody>
      </p:sp>
      <p:sp>
        <p:nvSpPr>
          <p:cNvPr id="15" name="CuadroTexto 14"/>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16"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15696699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574771"/>
            <a:ext cx="8561885" cy="569335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Maridos</a:t>
            </a:r>
            <a:r>
              <a:rPr lang="es-ES_tradnl" sz="2000" dirty="0">
                <a:solidFill>
                  <a:srgbClr val="FF0000"/>
                </a:solidFill>
              </a:rPr>
              <a:t>, amad a vuestras mujeres, y no seáis ásperos con ellas. </a:t>
            </a:r>
            <a:r>
              <a:rPr lang="es-ES_tradnl" sz="2000" dirty="0" smtClean="0">
                <a:solidFill>
                  <a:srgbClr val="FF0000"/>
                </a:solidFill>
              </a:rPr>
              <a:t>Colosenses </a:t>
            </a:r>
            <a:r>
              <a:rPr lang="es-ES_tradnl" sz="2000" dirty="0">
                <a:solidFill>
                  <a:srgbClr val="FF0000"/>
                </a:solidFill>
              </a:rPr>
              <a:t>3:</a:t>
            </a:r>
            <a:r>
              <a:rPr lang="es-ES_tradnl" sz="2000" dirty="0" smtClean="0">
                <a:solidFill>
                  <a:srgbClr val="FF0000"/>
                </a:solidFill>
              </a:rPr>
              <a:t>19</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Ser áspero (duro, severo) es contrario a amar. El que no tiene el amor compasivo de Dios o teniéndolo no lo usa, es un hombre que trata con severidad a su cónyuge. Es por eso que Dios en su sabiduría dijo por boca de Salomón: </a:t>
            </a:r>
            <a:r>
              <a:rPr lang="es-ES_tradnl" sz="2000" dirty="0">
                <a:solidFill>
                  <a:srgbClr val="FF0000"/>
                </a:solidFill>
              </a:rPr>
              <a:t>Las muchas aguas no podrán apagar el amor, Ni lo ahogarán los ríos. Si diese el hombre todos los bienes de su casa por este amor, De cierto lo menospreciarían. Cantares 8:7.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Por difícil que sea la situación, no puede ahogar el amor de Dios. El amor de Dios que es Dios, se mantendrá por encima de cualquier adversidad para que podamos dar testimonio de que somos de Dios y tenemos a Dios. Así, si nuestra esposa no conoce a Dios, lo podrá conocer por medio de nuestro testimonio de amor. </a:t>
            </a:r>
            <a:r>
              <a:rPr lang="es-ES_tradnl" sz="2000" dirty="0">
                <a:solidFill>
                  <a:srgbClr val="FF0000"/>
                </a:solidFill>
              </a:rPr>
              <a:t>La blanda respuesta quita la ira; Mas la palabra áspera hace subir el furor. Proverbios 15:1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000000"/>
                </a:solidFill>
              </a:rPr>
              <a:t> </a:t>
            </a:r>
            <a:r>
              <a:rPr lang="es-ES_tradnl" sz="2000" dirty="0">
                <a:solidFill>
                  <a:srgbClr val="000000"/>
                </a:solidFill>
              </a:rPr>
              <a:t>	</a:t>
            </a:r>
            <a:endParaRPr lang="es-ES_tradnl" sz="2000" dirty="0" smtClean="0">
              <a:solidFill>
                <a:srgbClr val="932313"/>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932313"/>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5</a:t>
            </a:r>
            <a:endParaRPr dirty="0"/>
          </a:p>
        </p:txBody>
      </p:sp>
      <p:sp>
        <p:nvSpPr>
          <p:cNvPr id="11" name="CuadroTexto 10"/>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12"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7106490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648611"/>
            <a:ext cx="8561885" cy="527733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dirty="0" smtClean="0">
                <a:latin typeface="Arial Hebrew"/>
                <a:ea typeface="Arial Unicode MS" panose="020B0604020202020204" pitchFamily="34" charset="-128"/>
                <a:cs typeface="Arial Hebrew"/>
              </a:rPr>
              <a:t>Vosotros</a:t>
            </a:r>
            <a:r>
              <a:rPr lang="es-CO" sz="2000" dirty="0">
                <a:latin typeface="Arial Hebrew"/>
                <a:ea typeface="Arial Unicode MS" panose="020B0604020202020204" pitchFamily="34" charset="-128"/>
                <a:cs typeface="Arial Hebrew"/>
              </a:rPr>
              <a:t>, maridos, igualmente, vivid con ellas sabiamente, dando honor a la mujer como a vaso más frágil, y como a coherederas de la gracia de la vida, para que vuestras oraciones no tengan estorbo. </a:t>
            </a:r>
            <a:r>
              <a:rPr lang="es-CO" sz="2000" dirty="0" smtClean="0">
                <a:latin typeface="Arial Hebrew"/>
                <a:ea typeface="Arial Unicode MS" panose="020B0604020202020204" pitchFamily="34" charset="-128"/>
                <a:cs typeface="Arial Hebrew"/>
              </a:rPr>
              <a:t>1 </a:t>
            </a:r>
            <a:r>
              <a:rPr lang="es-CO" sz="2000" dirty="0">
                <a:latin typeface="Arial Hebrew"/>
                <a:ea typeface="Arial Unicode MS" panose="020B0604020202020204" pitchFamily="34" charset="-128"/>
                <a:cs typeface="Arial Hebrew"/>
              </a:rPr>
              <a:t>Pedro 3:</a:t>
            </a:r>
            <a:r>
              <a:rPr lang="es-CO" sz="2000" dirty="0" smtClean="0">
                <a:latin typeface="Arial Hebrew"/>
                <a:ea typeface="Arial Unicode MS" panose="020B0604020202020204" pitchFamily="34" charset="-128"/>
                <a:cs typeface="Arial Hebrew"/>
              </a:rPr>
              <a:t>7</a:t>
            </a:r>
            <a:endParaRPr lang="es-CO" sz="2000" dirty="0">
              <a:latin typeface="Arial Hebrew"/>
              <a:ea typeface="Arial Unicode MS" panose="020B0604020202020204" pitchFamily="34" charset="-128"/>
              <a:cs typeface="Arial Hebrew"/>
            </a:endParaRPr>
          </a:p>
          <a:p>
            <a:endParaRPr lang="es-CO" sz="2000" dirty="0">
              <a:solidFill>
                <a:schemeClr val="bg1"/>
              </a:solidFill>
              <a:latin typeface="Arial Hebrew"/>
              <a:ea typeface="Arial Unicode MS" panose="020B0604020202020204" pitchFamily="34" charset="-128"/>
              <a:cs typeface="Arial Hebrew"/>
            </a:endParaRPr>
          </a:p>
          <a:p>
            <a:r>
              <a:rPr lang="es-CO" sz="2000" dirty="0">
                <a:latin typeface="Arial Hebrew"/>
                <a:ea typeface="Arial Unicode MS" panose="020B0604020202020204" pitchFamily="34" charset="-128"/>
                <a:cs typeface="Arial Hebrew"/>
              </a:rPr>
              <a:t>Dios atestigua contra todo hombre que es desleal (es no tratarla, amarla y honrarla como Dios lo estableció) a su cónyuge, que no </a:t>
            </a:r>
            <a:r>
              <a:rPr lang="es-CO" sz="2000" dirty="0" smtClean="0">
                <a:latin typeface="Arial Hebrew"/>
                <a:ea typeface="Arial Unicode MS" panose="020B0604020202020204" pitchFamily="34" charset="-128"/>
                <a:cs typeface="Arial Hebrew"/>
              </a:rPr>
              <a:t>escuchará </a:t>
            </a:r>
            <a:r>
              <a:rPr lang="es-CO" sz="2000" dirty="0">
                <a:latin typeface="Arial Hebrew"/>
                <a:ea typeface="Arial Unicode MS" panose="020B0604020202020204" pitchFamily="34" charset="-128"/>
                <a:cs typeface="Arial Hebrew"/>
              </a:rPr>
              <a:t>sus oraciones.</a:t>
            </a:r>
          </a:p>
          <a:p>
            <a:endParaRPr lang="es-CO" sz="2000" dirty="0">
              <a:latin typeface="Arial Hebrew"/>
              <a:ea typeface="Arial Unicode MS" panose="020B0604020202020204" pitchFamily="34" charset="-128"/>
              <a:cs typeface="Arial Hebrew"/>
            </a:endParaRPr>
          </a:p>
          <a:p>
            <a:r>
              <a:rPr lang="es-CO" sz="2000" dirty="0">
                <a:solidFill>
                  <a:srgbClr val="FF0000"/>
                </a:solidFill>
                <a:latin typeface="Arial Hebrew"/>
                <a:ea typeface="Arial Unicode MS" panose="020B0604020202020204" pitchFamily="34" charset="-128"/>
                <a:cs typeface="Arial Hebrew"/>
              </a:rPr>
              <a:t>Y esta otra vez haréis cubrir el altar de Jehová de lágrimas, de llanto, y de clamor; así que no miraré más a la ofrenda, para aceptarla con gusto de vuestra mano. Mas diréis: ¿Por qué? Porque Jehová ha atestiguado entre ti y la mujer de tu juventud, contra la cual has sido desleal, siendo ella tu compañera, y la mujer de tu pacto. ¿No hizo él uno, habiendo en él abundancia de espíritu? ¿Y por qué uno? Porque buscaba una descendencia para Dios. Guardaos, pues, en vuestro espíritu, y no seáis desleales para con la mujer de vuestra juventud. </a:t>
            </a:r>
            <a:r>
              <a:rPr lang="es-CO" sz="2000" dirty="0" smtClean="0">
                <a:solidFill>
                  <a:srgbClr val="FF0000"/>
                </a:solidFill>
                <a:latin typeface="Arial Hebrew"/>
                <a:ea typeface="Arial Unicode MS" panose="020B0604020202020204" pitchFamily="34" charset="-128"/>
                <a:cs typeface="Arial Hebrew"/>
              </a:rPr>
              <a:t>Malalaquías </a:t>
            </a:r>
            <a:r>
              <a:rPr lang="es-CO" sz="2000" dirty="0">
                <a:solidFill>
                  <a:srgbClr val="FF0000"/>
                </a:solidFill>
                <a:latin typeface="Arial Hebrew"/>
                <a:ea typeface="Arial Unicode MS" panose="020B0604020202020204" pitchFamily="34" charset="-128"/>
                <a:cs typeface="Arial Hebrew"/>
              </a:rPr>
              <a:t>2:13-</a:t>
            </a:r>
            <a:r>
              <a:rPr lang="es-CO" sz="2000" dirty="0" smtClean="0">
                <a:solidFill>
                  <a:srgbClr val="FF0000"/>
                </a:solidFill>
                <a:latin typeface="Arial Hebrew"/>
                <a:ea typeface="Arial Unicode MS" panose="020B0604020202020204" pitchFamily="34" charset="-128"/>
                <a:cs typeface="Arial Hebrew"/>
              </a:rPr>
              <a:t>15</a:t>
            </a:r>
            <a:endParaRPr lang="es-ES_tradnl" sz="2000" dirty="0">
              <a:solidFill>
                <a:srgbClr val="000000"/>
              </a:solidFill>
              <a:latin typeface="Arial Hebrew"/>
              <a:cs typeface="Arial Hebrew"/>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932313"/>
              </a:solidFill>
              <a:latin typeface="Arial Hebrew"/>
              <a:cs typeface="Arial Hebrew"/>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6</a:t>
            </a:r>
            <a:endParaRPr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600" dirty="0">
              <a:solidFill>
                <a:srgbClr val="FF3300"/>
              </a:solidFill>
            </a:endParaRPr>
          </a:p>
        </p:txBody>
      </p:sp>
      <p:sp>
        <p:nvSpPr>
          <p:cNvPr id="9" name="CuadroTexto 8"/>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12"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38326493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523000"/>
            <a:ext cx="8561885" cy="600163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CO" sz="1900" b="1" dirty="0" smtClean="0">
                <a:latin typeface="Arial Hebrew"/>
                <a:ea typeface="Arial Unicode MS" panose="020B0604020202020204" pitchFamily="34" charset="-128"/>
                <a:cs typeface="Arial Hebrew"/>
              </a:rPr>
              <a:t>CONCLUSION</a:t>
            </a:r>
            <a:endParaRPr lang="es-CO" sz="1900" b="1" dirty="0">
              <a:latin typeface="Arial Hebrew"/>
              <a:ea typeface="Arial Unicode MS" panose="020B0604020202020204" pitchFamily="34" charset="-128"/>
              <a:cs typeface="Arial Hebrew"/>
            </a:endParaRPr>
          </a:p>
          <a:p>
            <a:endParaRPr lang="es-CO" sz="1900" dirty="0">
              <a:latin typeface="Arial Hebrew"/>
              <a:ea typeface="Arial Unicode MS" panose="020B0604020202020204" pitchFamily="34" charset="-128"/>
              <a:cs typeface="Arial Hebrew"/>
            </a:endParaRPr>
          </a:p>
          <a:p>
            <a:r>
              <a:rPr lang="es-CO" sz="1900" dirty="0">
                <a:solidFill>
                  <a:srgbClr val="FF0000"/>
                </a:solidFill>
                <a:latin typeface="Arial Hebrew"/>
                <a:ea typeface="Arial Unicode MS" panose="020B0604020202020204" pitchFamily="34" charset="-128"/>
                <a:cs typeface="Arial Hebrew"/>
              </a:rPr>
              <a:t>Maridos, amad a vuestras mujeres, así como Cristo amó a la iglesia, y se entregó a sí mismo por ella, 26 para santificarla, habiéndola purificado en el lavamiento del agua por la palabra, 27 a fin de presentársela a sí mismo, una iglesia gloriosa, que no tuviese mancha ni arruga ni cosa semejante, sino que fuese santa y sin mancha. 28 Así también los maridos deben amar a sus mujeres como a sus mismos cuerpos. El que ama a su mujer, a sí mismo se ama. 29 Porque nadie aborreció jamás a su propia carne, sino que la sustenta y la cuida, como también Cristo a la iglesia, 30 porque somos miembros de su cuerpo, de su carne y de sus huesos. Efesios 5:25-30</a:t>
            </a:r>
          </a:p>
          <a:p>
            <a:endParaRPr lang="es-CO" sz="1900" dirty="0">
              <a:latin typeface="Arial Hebrew"/>
              <a:ea typeface="Arial Unicode MS" panose="020B0604020202020204" pitchFamily="34" charset="-128"/>
              <a:cs typeface="Arial Hebrew"/>
            </a:endParaRPr>
          </a:p>
          <a:p>
            <a:r>
              <a:rPr lang="es-CO" sz="1900" dirty="0">
                <a:latin typeface="Arial Hebrew"/>
                <a:ea typeface="Arial Unicode MS" panose="020B0604020202020204" pitchFamily="34" charset="-128"/>
                <a:cs typeface="Arial Hebrew"/>
              </a:rPr>
              <a:t>Al esposo le corresponde restaurar a su esposa en todo por medio del amor y la palabra de Dios que tiene el poder para hacerlo, sustentarla y cuidarla, “como Cristo a la iglesia”. No hacerlo es oponerse al plan de Dios para el matrimonio y la familia.</a:t>
            </a:r>
          </a:p>
          <a:p>
            <a:endParaRPr lang="es-CO" sz="2000" dirty="0" smtClean="0">
              <a:latin typeface="Arial Hebrew"/>
              <a:ea typeface="Arial Unicode MS" panose="020B0604020202020204" pitchFamily="34" charset="-128"/>
              <a:cs typeface="Arial Hebrew"/>
            </a:endParaRPr>
          </a:p>
          <a:p>
            <a:endParaRPr lang="es-CO" sz="2000" dirty="0">
              <a:solidFill>
                <a:srgbClr val="000000"/>
              </a:solidFill>
              <a:latin typeface="Arial Hebrew"/>
              <a:ea typeface="Arial Unicode MS" panose="020B0604020202020204" pitchFamily="34" charset="-128"/>
              <a:cs typeface="Arial Hebrew"/>
            </a:endParaRPr>
          </a:p>
          <a:p>
            <a:endParaRPr lang="es-ES_tradnl" sz="2000" dirty="0">
              <a:solidFill>
                <a:srgbClr val="000000"/>
              </a:solidFill>
              <a:latin typeface="Arial Hebrew"/>
              <a:cs typeface="Arial Hebrew"/>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932313"/>
              </a:solidFill>
              <a:latin typeface="Arial Hebrew"/>
              <a:cs typeface="Arial Hebrew"/>
            </a:endParaRPr>
          </a:p>
        </p:txBody>
      </p:sp>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6</a:t>
            </a:r>
            <a:endParaRPr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600" dirty="0">
              <a:solidFill>
                <a:srgbClr val="FF3300"/>
              </a:solidFill>
            </a:endParaRPr>
          </a:p>
        </p:txBody>
      </p:sp>
      <p:sp>
        <p:nvSpPr>
          <p:cNvPr id="9" name="CuadroTexto 8"/>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12"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708236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648611"/>
            <a:ext cx="8561885" cy="4023969"/>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smtClean="0">
                <a:solidFill>
                  <a:srgbClr val="FF0000"/>
                </a:solidFill>
              </a:rPr>
              <a:t>Honroso </a:t>
            </a:r>
            <a:r>
              <a:rPr lang="es-ES_tradnl" sz="1900" dirty="0">
                <a:solidFill>
                  <a:srgbClr val="FF0000"/>
                </a:solidFill>
              </a:rPr>
              <a:t>sea en todos el matrimonio, y el lecho sin mancilla; pero a los fornicarios y a los adúlteros los juzgará Dios. (Hebreos 13:4)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Dios es muy contundente cuando establece la condenación eterna para los fornicarios y para adúlteros. Las relaciones sexuales solo las aprueba dentro del matrimonio.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FF0000"/>
                </a:solidFill>
              </a:rPr>
              <a:t>Si un hombre cometiere adulterio con la mujer de su prójimo, el adúltero y la adúltera indefectiblemente serán muertos. Levítico 20:10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FF0000"/>
                </a:solidFill>
              </a:rPr>
              <a:t>…y les dijo: Cualquiera que repudia a su mujer y se casa con otra, comete adulterio contra ella; y si la mujer repudia a su marido y se casa con otro, comete adulterio. Marcos 10:11-12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	</a:t>
            </a:r>
            <a:endParaRPr lang="es-ES_tradnl" sz="1900" dirty="0" smtClean="0">
              <a:solidFill>
                <a:srgbClr val="932313"/>
              </a:solidFill>
            </a:endParaRPr>
          </a:p>
        </p:txBody>
      </p:sp>
      <p:sp>
        <p:nvSpPr>
          <p:cNvPr id="7"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 </a:t>
            </a:r>
            <a:endParaRPr lang="es-CO" sz="26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7</a:t>
            </a:r>
            <a:endParaRPr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
        <p:nvSpPr>
          <p:cNvPr id="2" name="CuadroTexto 1"/>
          <p:cNvSpPr txBox="1"/>
          <p:nvPr/>
        </p:nvSpPr>
        <p:spPr>
          <a:xfrm>
            <a:off x="4479762" y="488486"/>
            <a:ext cx="184666" cy="369332"/>
          </a:xfrm>
          <a:prstGeom prst="rect">
            <a:avLst/>
          </a:prstGeom>
          <a:noFill/>
        </p:spPr>
        <p:txBody>
          <a:bodyPr wrap="none" rtlCol="0">
            <a:spAutoFit/>
          </a:bodyPr>
          <a:lstStyle/>
          <a:p>
            <a:endParaRPr lang="es-ES" dirty="0"/>
          </a:p>
        </p:txBody>
      </p:sp>
      <p:sp>
        <p:nvSpPr>
          <p:cNvPr id="3" name="CuadroTexto 2"/>
          <p:cNvSpPr txBox="1"/>
          <p:nvPr/>
        </p:nvSpPr>
        <p:spPr>
          <a:xfrm>
            <a:off x="5386879" y="837405"/>
            <a:ext cx="184666" cy="369332"/>
          </a:xfrm>
          <a:prstGeom prst="rect">
            <a:avLst/>
          </a:prstGeom>
          <a:noFill/>
        </p:spPr>
        <p:txBody>
          <a:bodyPr wrap="none" rtlCol="0">
            <a:spAutoFit/>
          </a:bodyPr>
          <a:lstStyle/>
          <a:p>
            <a:endParaRPr lang="es-ES" dirty="0"/>
          </a:p>
        </p:txBody>
      </p:sp>
      <p:sp>
        <p:nvSpPr>
          <p:cNvPr id="9" name="CuadroTexto 8"/>
          <p:cNvSpPr txBox="1"/>
          <p:nvPr/>
        </p:nvSpPr>
        <p:spPr>
          <a:xfrm>
            <a:off x="5219411" y="795535"/>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16017449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648611"/>
            <a:ext cx="8561885" cy="43046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smtClean="0">
                <a:solidFill>
                  <a:srgbClr val="FF0000"/>
                </a:solidFill>
              </a:rPr>
              <a:t>Y </a:t>
            </a:r>
            <a:r>
              <a:rPr lang="es-ES_tradnl" sz="1900" dirty="0">
                <a:solidFill>
                  <a:srgbClr val="FF0000"/>
                </a:solidFill>
              </a:rPr>
              <a:t>dijo Jehová Dios: No es bueno que el hombre esté solo; le haré ayuda idónea (apropiada, adecuada, exacta) para él. </a:t>
            </a:r>
            <a:r>
              <a:rPr lang="es-ES_tradnl" sz="1900" dirty="0" smtClean="0">
                <a:solidFill>
                  <a:srgbClr val="FF0000"/>
                </a:solidFill>
              </a:rPr>
              <a:t>Génesis </a:t>
            </a:r>
            <a:r>
              <a:rPr lang="es-ES_tradnl" sz="1900" dirty="0">
                <a:solidFill>
                  <a:srgbClr val="FF0000"/>
                </a:solidFill>
              </a:rPr>
              <a:t>2:</a:t>
            </a:r>
            <a:r>
              <a:rPr lang="es-ES_tradnl" sz="1900" dirty="0" smtClean="0">
                <a:solidFill>
                  <a:srgbClr val="FF0000"/>
                </a:solidFill>
              </a:rPr>
              <a:t>18</a:t>
            </a:r>
            <a:endParaRPr lang="es-ES_tradnl" sz="19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Después de Dios, la esposa es la ayuda adecuada y apropiada para que el hombre no </a:t>
            </a:r>
            <a:r>
              <a:rPr lang="es-ES_tradnl" sz="1900" dirty="0" smtClean="0">
                <a:solidFill>
                  <a:srgbClr val="000000"/>
                </a:solidFill>
              </a:rPr>
              <a:t>esté </a:t>
            </a:r>
            <a:r>
              <a:rPr lang="es-ES_tradnl" sz="1900" dirty="0">
                <a:solidFill>
                  <a:srgbClr val="000000"/>
                </a:solidFill>
              </a:rPr>
              <a:t>solo. No es otra persona, no es una actividad, no es un pasatiempo; es la esposa. Esta verdad gloriosa ha sido muy desvirtuada por el diablo, debido a que la mujer no se somete al hombre de acuerdo a su rol.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smtClean="0">
                <a:solidFill>
                  <a:srgbClr val="FF0000"/>
                </a:solidFill>
              </a:rPr>
              <a:t>El </a:t>
            </a:r>
            <a:r>
              <a:rPr lang="es-ES_tradnl" sz="1900" dirty="0">
                <a:solidFill>
                  <a:srgbClr val="FF0000"/>
                </a:solidFill>
              </a:rPr>
              <a:t>corazón de su marido está en ella confiado, Y no carecerá de ganancias. Le da ella bien y no mal Todos los días de su </a:t>
            </a:r>
            <a:r>
              <a:rPr lang="es-ES_tradnl" sz="1900" dirty="0" smtClean="0">
                <a:solidFill>
                  <a:srgbClr val="FF0000"/>
                </a:solidFill>
              </a:rPr>
              <a:t>vida. Y </a:t>
            </a:r>
            <a:r>
              <a:rPr lang="es-ES_tradnl" sz="1900" dirty="0">
                <a:solidFill>
                  <a:srgbClr val="FF0000"/>
                </a:solidFill>
              </a:rPr>
              <a:t>su marido también la alaba: Muchas mujeres hicieron el bien; Mas tú sobrepasas a todas. Engañosa es la gracia, y vana la hermosura; La mujer que teme a Jehová, ésa será </a:t>
            </a:r>
            <a:r>
              <a:rPr lang="es-ES_tradnl" sz="1900" dirty="0" smtClean="0">
                <a:solidFill>
                  <a:srgbClr val="FF0000"/>
                </a:solidFill>
              </a:rPr>
              <a:t>alabada. </a:t>
            </a:r>
            <a:r>
              <a:rPr lang="es-ES_tradnl" sz="1900" dirty="0">
                <a:solidFill>
                  <a:srgbClr val="FF0000"/>
                </a:solidFill>
              </a:rPr>
              <a:t>Pr. 31:11-12, 28b-30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	</a:t>
            </a:r>
            <a:endParaRPr lang="es-ES_tradnl" sz="1900" dirty="0" smtClean="0">
              <a:solidFill>
                <a:srgbClr val="932313"/>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8</a:t>
            </a:r>
            <a:endParaRPr dirty="0"/>
          </a:p>
        </p:txBody>
      </p:sp>
      <p:sp>
        <p:nvSpPr>
          <p:cNvPr id="11"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 </a:t>
            </a:r>
            <a:endParaRPr lang="es-CO" sz="2600" dirty="0"/>
          </a:p>
        </p:txBody>
      </p:sp>
      <p:sp>
        <p:nvSpPr>
          <p:cNvPr id="12"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Tree>
    <p:extLst>
      <p:ext uri="{BB962C8B-B14F-4D97-AF65-F5344CB8AC3E}">
        <p14:creationId xmlns:p14="http://schemas.microsoft.com/office/powerpoint/2010/main" val="15394839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648611"/>
            <a:ext cx="8561885" cy="43046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smtClean="0">
                <a:solidFill>
                  <a:srgbClr val="FF0000"/>
                </a:solidFill>
              </a:rPr>
              <a:t>La </a:t>
            </a:r>
            <a:r>
              <a:rPr lang="es-ES_tradnl" sz="1900" dirty="0">
                <a:solidFill>
                  <a:srgbClr val="FF0000"/>
                </a:solidFill>
              </a:rPr>
              <a:t>mujer sabia edifica su casa; Mas la necia con sus manos la derriba. Proverbios 14:1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La mujer sabia es la que se ajusta a lo que Dios estableció para ella y para su familia a fin de tener a Dios como su bendición para edificar la familia en todas las </a:t>
            </a:r>
            <a:r>
              <a:rPr lang="es-ES_tradnl" sz="1900" dirty="0" smtClean="0">
                <a:solidFill>
                  <a:srgbClr val="000000"/>
                </a:solidFill>
              </a:rPr>
              <a:t>áreas. </a:t>
            </a:r>
            <a:r>
              <a:rPr lang="es-ES_tradnl" sz="1900" dirty="0">
                <a:solidFill>
                  <a:srgbClr val="000000"/>
                </a:solidFill>
              </a:rPr>
              <a:t>La mujer necia es la que trata de llevar una familia en armonía por fuera de los principios establecidos por Dios para la familia.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La mujer necia al desconocer a Dios y sus principios para la familia, </a:t>
            </a:r>
            <a:r>
              <a:rPr lang="es-ES_tradnl" sz="1900" dirty="0" smtClean="0">
                <a:solidFill>
                  <a:srgbClr val="000000"/>
                </a:solidFill>
              </a:rPr>
              <a:t>trabajará </a:t>
            </a:r>
            <a:r>
              <a:rPr lang="es-ES_tradnl" sz="1900" dirty="0">
                <a:solidFill>
                  <a:srgbClr val="000000"/>
                </a:solidFill>
              </a:rPr>
              <a:t>mucho por la felicidad, bienestar y armonía de la familia, pero al final, ella misma destruirá todo. Ya que se </a:t>
            </a:r>
            <a:r>
              <a:rPr lang="es-ES_tradnl" sz="1900" dirty="0" smtClean="0">
                <a:solidFill>
                  <a:srgbClr val="000000"/>
                </a:solidFill>
              </a:rPr>
              <a:t>llenará </a:t>
            </a:r>
            <a:r>
              <a:rPr lang="es-ES_tradnl" sz="1900" dirty="0">
                <a:solidFill>
                  <a:srgbClr val="000000"/>
                </a:solidFill>
              </a:rPr>
              <a:t>de temores, stress, angustia, preocupación, etc. Estos síntomas serán los que la motivan e impulsan a obrar, creando un ambiente negativo para todos.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	</a:t>
            </a:r>
            <a:endParaRPr lang="es-ES_tradnl" sz="1900" dirty="0" smtClean="0">
              <a:solidFill>
                <a:srgbClr val="932313"/>
              </a:solidFill>
            </a:endParaRPr>
          </a:p>
        </p:txBody>
      </p:sp>
      <p:sp>
        <p:nvSpPr>
          <p:cNvPr id="7"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a:t>
            </a:r>
            <a:endParaRPr lang="es-CO" sz="26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9</a:t>
            </a:r>
            <a:endParaRPr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Tree>
    <p:extLst>
      <p:ext uri="{BB962C8B-B14F-4D97-AF65-F5344CB8AC3E}">
        <p14:creationId xmlns:p14="http://schemas.microsoft.com/office/powerpoint/2010/main" val="15932560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60694" y="1648611"/>
            <a:ext cx="8561885" cy="493006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Porque </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la mujer casada está sujeta por la ley al marido mientras éste vive; pero si el marido muere, ella queda libre de la ley del marido. Así que, si en vida del marido se uniere a otro varón, será llamada adúltera; pero si su marido muriere, es libre de esa ley, de tal manera que si se uniere a otro marido, no será adúltera. (Romanos 7:2, 3)</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La mujer casada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está </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ligada a su marido en tanto que él vive, solo podrá casarse con otro, si su marido llegare a morir. Si se separa de su marido y se une a otro, será declarada por Dios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adúltera</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 Así que es un deber de los padres instruir a sus hijos en la sabiduría del cielo, para que cuando se casen, sean conscientes que es para toda la vida. </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La esposa debe haber aprendido estos principios de sus padres, para que al casarse pueda con la demanda del matrimonio, si no puede, es porque no tiene a Dios ni sus principios.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	</a:t>
            </a:r>
            <a:endParaRPr lang="es-ES_tradnl" sz="1900" dirty="0" smtClean="0">
              <a:solidFill>
                <a:srgbClr val="932313"/>
              </a:solidFill>
            </a:endParaRPr>
          </a:p>
        </p:txBody>
      </p:sp>
      <p:sp>
        <p:nvSpPr>
          <p:cNvPr id="7"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a:t>
            </a:r>
            <a:endParaRPr lang="es-CO" sz="2600" dirty="0"/>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10</a:t>
            </a:r>
            <a:endParaRPr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Tree>
    <p:extLst>
      <p:ext uri="{BB962C8B-B14F-4D97-AF65-F5344CB8AC3E}">
        <p14:creationId xmlns:p14="http://schemas.microsoft.com/office/powerpoint/2010/main" val="19821500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280873"/>
            <a:ext cx="8561885" cy="531427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Pero a los que están unidos en matrimonio, mando, no yo, sino el Señor: Que la mujer no se separe del marido; y si se separa, quédese sin casar, o reconcíliese con su marido; y que el marido no abandone a su mujer</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a:t>
            </a:r>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Corintios 7:10, </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11</a:t>
            </a:r>
            <a:endPar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Dentro del programa de Dios para el matrimonio no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está </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la separación, no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está </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el divorcio. El matrimonio es para toda la vida porque los dos llegan a ser uno. Si hay dificultades serias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pueden </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separarse por un tiempo mientras buscan de Dios, y luego reconciliarse. Si no les alcanza la fe para resolver la dificultad, quedarse sin casar.</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Cuando la mujer camina bajo los principios de Dios, el matrimonio es seguro porque hay amor, respeto, admiración, gratitud, armonía, complacencia, disfrute, libertad, honra, etc. Es por eso que no buscarán la separación. Pero sin Dios y sin sus principios, el matrimonio es una tortura imposible de llevar</a:t>
            </a:r>
            <a:r>
              <a:rPr lang="es-CO"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sp>
        <p:nvSpPr>
          <p:cNvPr id="7"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85000" lnSpcReduction="10000"/>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 </a:t>
            </a:r>
            <a:r>
              <a:rPr lang="es-CO" sz="2600" dirty="0"/>
              <a:t>Proverbios 31:10-31</a:t>
            </a: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11</a:t>
            </a:r>
            <a:endParaRPr dirty="0"/>
          </a:p>
        </p:txBody>
      </p:sp>
    </p:spTree>
    <p:extLst>
      <p:ext uri="{BB962C8B-B14F-4D97-AF65-F5344CB8AC3E}">
        <p14:creationId xmlns:p14="http://schemas.microsoft.com/office/powerpoint/2010/main" val="3792453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84248"/>
            <a:ext cx="8561885" cy="4230899"/>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Desde el principio, se puede ver el plan de Dios con la familia completa: padres e hijos. Salvar y regenerar sus vidas para que ellos afecten la de sus familiares y la de toda familia en la tierra.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Dios llama a Abram</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Pero Jehová había dicho a Abram: Vete de tu tierra y de tu parentela, y de la casa de tu padre, a la tierra que te mostraré. 2 Y haré de ti una nación grande, y te bendeciré, y engrandeceré tu nombre, y serás bendición. 3 Bendeciré a los que te bendijeren, y a los que te maldijeren maldeciré; y serán benditas en ti todas las familias de la tierra. Génesis 12:1-3</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…el cual nos ha librado de la potestad de las tinieblas, y trasladado al reino de su amado Hijo, Colosenses 1:</a:t>
            </a:r>
            <a:r>
              <a:rPr lang="es-ES_tradnl" sz="2000" dirty="0" smtClean="0">
                <a:solidFill>
                  <a:srgbClr val="FF0000"/>
                </a:solidFill>
              </a:rPr>
              <a:t>13c</a:t>
            </a:r>
            <a:endParaRPr lang="es-ES_tradnl" sz="2000" dirty="0">
              <a:solidFill>
                <a:srgbClr val="FF0000"/>
              </a:solidFill>
            </a:endParaRPr>
          </a:p>
        </p:txBody>
      </p:sp>
      <p:sp>
        <p:nvSpPr>
          <p:cNvPr id="4"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PROPOSITO </a:t>
            </a:r>
            <a:r>
              <a:rPr lang="es-CO" sz="2600" dirty="0"/>
              <a:t>DE DIOS CON LA FAMILIA</a:t>
            </a:r>
          </a:p>
        </p:txBody>
      </p:sp>
    </p:spTree>
    <p:extLst>
      <p:ext uri="{BB962C8B-B14F-4D97-AF65-F5344CB8AC3E}">
        <p14:creationId xmlns:p14="http://schemas.microsoft.com/office/powerpoint/2010/main" val="14446813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00649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Las casadas estén sujetas a sus propios maridos, como al Señor; 23 porque el marido es cabeza de la mujer, así como Cristo es cabeza de la iglesia, la cual es su cuerpo, y él es su Salvador. …y la mujer respete a su marido. </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Efesios </a:t>
            </a:r>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5:22, 23, </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33b</a:t>
            </a:r>
            <a:endPar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Para que la mujer pueda disfrutar de la cobertura, sustento, respaldo, admiración, amor, elogio, etc., del hombre; debe respetar y estar sujeta a su esposo. </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Muchas mujeres no disfrutar de la cobertura y admiración del esposo, por no estar sujetas, por no respetarlo ni honrarlo.</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El diseño de Dios es perfecto: La mujer necesita amor y protección, el hombre necesita honra y respeto. Cuando la mujer hace su tarea, impulsa al esposo a hacer su parte. “siembra y cosecha”.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12</a:t>
            </a:r>
            <a:endParaRPr dirty="0"/>
          </a:p>
        </p:txBody>
      </p:sp>
      <p:sp>
        <p:nvSpPr>
          <p:cNvPr id="11"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 </a:t>
            </a:r>
            <a:endParaRPr lang="es-CO" sz="2600" dirty="0"/>
          </a:p>
        </p:txBody>
      </p:sp>
      <p:sp>
        <p:nvSpPr>
          <p:cNvPr id="12"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Tree>
    <p:extLst>
      <p:ext uri="{BB962C8B-B14F-4D97-AF65-F5344CB8AC3E}">
        <p14:creationId xmlns:p14="http://schemas.microsoft.com/office/powerpoint/2010/main" val="18776672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74823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 </a:t>
            </a:r>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marido cumpla con la mujer el deber conyugal, y asimismo la mujer con el marido. La mujer no tiene potestad sobre su propio cuerpo, sino el marido; ni tampoco tiene el marido potestad sobre su propio cuerpo, sino la mujer. No os neguéis el uno al otro, a no ser por algún tiempo de mutuo consentimiento, para ocuparos sosegadamente en la oración; y volved a juntaros en uno, para que no os tiente Satanás a causa de vuestra incontinencia. </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a:t>
            </a:r>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Corintios 7:3-</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Dios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colocó </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la necesidad sexual tanto en el hombre como en la mujer. No se pueden negar el uno al otro dentro del matrimonio, pues de hacerlo, es porque han caído en el plan del diablo que los llevará a la infidelidad.</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Dios le dice a la mujer que cumpla con el marido el deber conyugal. La mujer no tiene potestad sobre su cuerpo sino el hombre, no puede negarse. Y el hombre no tiene potestad sobre su cuerpo sino la mujer, no puede negarse. A no ser, por causa de un acuerdo para estar orando.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13</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 </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Tree>
    <p:extLst>
      <p:ext uri="{BB962C8B-B14F-4D97-AF65-F5344CB8AC3E}">
        <p14:creationId xmlns:p14="http://schemas.microsoft.com/office/powerpoint/2010/main" val="21422022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487107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Asimismo </a:t>
            </a:r>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vosotras, mujeres, estad sujetas a vuestros maridos; para que también los que no creen a la palabra, sean ganados sin palabra por la conducta de sus esposas, considerando vuestra conducta casta y respetuosa. Vuestro atavío no sea el externo de peinados ostentosos, de adornos de oro o de vestidos lujosos, sino el interno, el del corazón, en el incorruptible ornato de un espíritu afable y apacible, que es de grande estima delante de Dios. Porque así también se ataviaban en otro tiempo aquellas santas mujeres que esperaban en Dios, estando sujetas a sus maridos; como Sara obedecía a Abraham, llamándole señor; de la cual vosotras habéis venido a ser hijas, si hacéis el bien, sin temer ninguna amenaza. </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a:t>
            </a:r>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Pedro 3:1-</a:t>
            </a:r>
            <a:r>
              <a:rPr lang="es-CO"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6</a:t>
            </a:r>
            <a:endPar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CO"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La mujer que en su relación con Dios se sujeta a su marido y cuida que su espíritu sea tierno y sereno; Dios garantiza que su marido será ganado sin palabras para el Señor.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14</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 </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Tree>
    <p:extLst>
      <p:ext uri="{BB962C8B-B14F-4D97-AF65-F5344CB8AC3E}">
        <p14:creationId xmlns:p14="http://schemas.microsoft.com/office/powerpoint/2010/main" val="16790440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29990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b="1" dirty="0" smtClean="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CONCLUSIÓN</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El hombre fue creado para ser cabeza y autoridad en el hogar. La mujer fue creada con el propósito de ser la ayuda idónea del hombre que hace la voluntad de Dios. Los dos se deben enfocar en su rol para que la familia sea edificada en el plan de Dios. </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Es de notar que el diablo se ha opuesto, se opone y se opondrá a que este plan se cumpla. Pero si el hombre y la mujer se sujetan a Dios, el diablo no podrá impedirlo.</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No nacimos equipados para cumplir nuestros roles conyugales. Necesitamos ser capacitados por Jesús, el Espíritu Santo, los principios de Dios y su gracia.</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El plan de Dios no puede fracasar cuando creemos en Dios, le creemos a lo que dice y lo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hacemos.</a:t>
            </a:r>
            <a:r>
              <a:rPr lang="es-CO" sz="20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s-CO"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14</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 LA ESPOSA </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Proverbios 31:10-31</a:t>
            </a:r>
            <a:endParaRPr lang="es-ES_tradnl" sz="1600" b="1" dirty="0">
              <a:solidFill>
                <a:srgbClr val="000000"/>
              </a:solidFill>
            </a:endParaRPr>
          </a:p>
        </p:txBody>
      </p:sp>
    </p:spTree>
    <p:extLst>
      <p:ext uri="{BB962C8B-B14F-4D97-AF65-F5344CB8AC3E}">
        <p14:creationId xmlns:p14="http://schemas.microsoft.com/office/powerpoint/2010/main" val="39493468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39945"/>
            <a:ext cx="8561885" cy="511729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Instruye </a:t>
            </a:r>
            <a:r>
              <a:rPr lang="es-ES_tradnl" sz="2000" dirty="0">
                <a:solidFill>
                  <a:srgbClr val="FF0000"/>
                </a:solidFill>
              </a:rPr>
              <a:t>al niño en su camino, Y aun cuando fuere viejo no se apartará de él. La necedad está ligada en el corazón del muchacho; Mas la vara de la corrección la alejará de él. </a:t>
            </a:r>
            <a:r>
              <a:rPr lang="es-ES_tradnl" sz="2000" dirty="0" smtClean="0">
                <a:solidFill>
                  <a:srgbClr val="FF0000"/>
                </a:solidFill>
              </a:rPr>
              <a:t>Proverbios </a:t>
            </a:r>
            <a:r>
              <a:rPr lang="es-ES_tradnl" sz="2000" dirty="0">
                <a:solidFill>
                  <a:srgbClr val="FF0000"/>
                </a:solidFill>
              </a:rPr>
              <a:t>22:6, </a:t>
            </a:r>
            <a:r>
              <a:rPr lang="es-ES_tradnl" sz="2000" dirty="0" smtClean="0">
                <a:solidFill>
                  <a:srgbClr val="FF0000"/>
                </a:solidFill>
              </a:rPr>
              <a:t>15</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Los padres han experimentado que a un niño no hay que enseñarle a ser grosero, controlador, desagradecido, manipulador, etc. Todos los padres luchamos en nuestras fuerzas para que nuestros hijos no sean así, pero no lo podemos evitar. Nos enojamos, resentimos, irritamos, maltratamos, y hasta los llegamos a golpear. Levantando así hijos resentidos, con baja autoestima y temerosos de asumir retos.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Los padres necesitamos instruir a nuestros hijos en la palabra de Dios, que es la vara de la corrección para que sean librados de la necedad (pecado original). Los que corregimos a nuestros hijos con la palabra damos testimonio de que es glorioso como la palabra los transforma</a:t>
            </a:r>
            <a:r>
              <a:rPr lang="es-ES_tradnl" sz="2000" dirty="0" smtClean="0">
                <a:solidFill>
                  <a:srgbClr val="000000"/>
                </a:solidFill>
              </a:rPr>
              <a:t>.</a:t>
            </a:r>
            <a:endParaRPr lang="es-ES_tradnl" sz="2000" dirty="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15</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PADRES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Deuteronomio 6:1-25</a:t>
            </a:r>
            <a:endParaRPr lang="es-ES_tradnl" sz="1600" b="1" dirty="0">
              <a:solidFill>
                <a:srgbClr val="000000"/>
              </a:solidFill>
            </a:endParaRPr>
          </a:p>
        </p:txBody>
      </p:sp>
    </p:spTree>
    <p:extLst>
      <p:ext uri="{BB962C8B-B14F-4D97-AF65-F5344CB8AC3E}">
        <p14:creationId xmlns:p14="http://schemas.microsoft.com/office/powerpoint/2010/main" val="21148835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482183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Aplica </a:t>
            </a:r>
            <a:r>
              <a:rPr lang="es-ES_tradnl" sz="2000" dirty="0">
                <a:solidFill>
                  <a:srgbClr val="FF0000"/>
                </a:solidFill>
              </a:rPr>
              <a:t>tu corazón a la enseñanza, Y tus oídos a las palabras de sabiduría. No rehúses corregir al muchacho; Porque si lo castigas con vara, no morirá. Lo castigarás con vara, Y librarás su alma del </a:t>
            </a:r>
            <a:r>
              <a:rPr lang="es-ES_tradnl" sz="2000" dirty="0" err="1">
                <a:solidFill>
                  <a:srgbClr val="FF0000"/>
                </a:solidFill>
              </a:rPr>
              <a:t>Seol</a:t>
            </a:r>
            <a:r>
              <a:rPr lang="es-ES_tradnl" sz="2000" dirty="0">
                <a:solidFill>
                  <a:srgbClr val="FF0000"/>
                </a:solidFill>
              </a:rPr>
              <a:t>. </a:t>
            </a:r>
            <a:r>
              <a:rPr lang="es-ES_tradnl" sz="2000" dirty="0" smtClean="0">
                <a:solidFill>
                  <a:srgbClr val="FF0000"/>
                </a:solidFill>
              </a:rPr>
              <a:t>Proverbios </a:t>
            </a:r>
            <a:r>
              <a:rPr lang="es-ES_tradnl" sz="2000" dirty="0">
                <a:solidFill>
                  <a:srgbClr val="FF0000"/>
                </a:solidFill>
              </a:rPr>
              <a:t>23:12-</a:t>
            </a:r>
            <a:r>
              <a:rPr lang="es-ES_tradnl" sz="2000" dirty="0" smtClean="0">
                <a:solidFill>
                  <a:srgbClr val="FF0000"/>
                </a:solidFill>
              </a:rPr>
              <a:t>14</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Debemos confrontar a nuestros hijos con la sabiduría de Dios cuando tienen mal comportamiento, es algo glorioso. Pues para ellos le es muy fácil creer en Dios, por lo cual fácilmente reconocen que no están obedeciendo a Dios y pueden ser llevados a pedir perdón y a arrepentirse de sus malos actos.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La frase “no morirá” se refiere que no </a:t>
            </a:r>
            <a:r>
              <a:rPr lang="es-ES_tradnl" sz="2000" dirty="0" smtClean="0">
                <a:solidFill>
                  <a:srgbClr val="000000"/>
                </a:solidFill>
              </a:rPr>
              <a:t>irá </a:t>
            </a:r>
            <a:r>
              <a:rPr lang="es-ES_tradnl" sz="2000" dirty="0">
                <a:solidFill>
                  <a:srgbClr val="000000"/>
                </a:solidFill>
              </a:rPr>
              <a:t>a condenación del infierno. </a:t>
            </a:r>
            <a:r>
              <a:rPr lang="es-ES_tradnl" sz="2000" dirty="0" smtClean="0">
                <a:solidFill>
                  <a:srgbClr val="000000"/>
                </a:solidFill>
              </a:rPr>
              <a:t>Librarás </a:t>
            </a:r>
            <a:r>
              <a:rPr lang="es-ES_tradnl" sz="2000" dirty="0">
                <a:solidFill>
                  <a:srgbClr val="000000"/>
                </a:solidFill>
              </a:rPr>
              <a:t>su alma del </a:t>
            </a:r>
            <a:r>
              <a:rPr lang="es-ES_tradnl" sz="2000" dirty="0" err="1" smtClean="0">
                <a:solidFill>
                  <a:srgbClr val="000000"/>
                </a:solidFill>
              </a:rPr>
              <a:t>Seol</a:t>
            </a:r>
            <a:r>
              <a:rPr lang="es-ES_tradnl" sz="2000" dirty="0">
                <a:solidFill>
                  <a:srgbClr val="000000"/>
                </a:solidFill>
              </a:rPr>
              <a:t>, es librarlo del infierno. Así que la vara no es el látigo o la rama; es la norma divina que los guía a tener una relación personal con Dios para librarlos del infierno.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16</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PADRES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Deuteronomio 6:1-25</a:t>
            </a:r>
            <a:endParaRPr lang="es-ES_tradnl" sz="1600" b="1" dirty="0">
              <a:solidFill>
                <a:srgbClr val="000000"/>
              </a:solidFill>
            </a:endParaRPr>
          </a:p>
        </p:txBody>
      </p:sp>
    </p:spTree>
    <p:extLst>
      <p:ext uri="{BB962C8B-B14F-4D97-AF65-F5344CB8AC3E}">
        <p14:creationId xmlns:p14="http://schemas.microsoft.com/office/powerpoint/2010/main" val="42236939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266105"/>
            <a:ext cx="8561885" cy="482183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El </a:t>
            </a:r>
            <a:r>
              <a:rPr lang="es-ES_tradnl" sz="2000" dirty="0">
                <a:solidFill>
                  <a:srgbClr val="FF0000"/>
                </a:solidFill>
              </a:rPr>
              <a:t>que detiene el castigo, a su hijo aborrece; Mas el que lo ama, desde temprano lo corrige. </a:t>
            </a:r>
            <a:r>
              <a:rPr lang="es-ES_tradnl" sz="2000" dirty="0" smtClean="0">
                <a:solidFill>
                  <a:srgbClr val="FF0000"/>
                </a:solidFill>
              </a:rPr>
              <a:t>Proverbios </a:t>
            </a:r>
            <a:r>
              <a:rPr lang="es-ES_tradnl" sz="2000" dirty="0">
                <a:solidFill>
                  <a:srgbClr val="FF0000"/>
                </a:solidFill>
              </a:rPr>
              <a:t>13:</a:t>
            </a:r>
            <a:r>
              <a:rPr lang="es-ES_tradnl" sz="2000" dirty="0" smtClean="0">
                <a:solidFill>
                  <a:srgbClr val="FF0000"/>
                </a:solidFill>
              </a:rPr>
              <a:t>24</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Dios declara que los padres que no corrigen a sus hijos desde temprano con la sabiduría del cielo para librarlos de la necedad, es como si los aborrecieran. Ya que al no librarlos del pecado original, los están dejando en la desgracia y habilitándolos para mandarlos literalmente al infierno.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Esta declaración divina debe tener mucho peso para los padres, pues fue lo que nos </a:t>
            </a:r>
            <a:r>
              <a:rPr lang="es-ES_tradnl" sz="2000" dirty="0" smtClean="0">
                <a:solidFill>
                  <a:srgbClr val="000000"/>
                </a:solidFill>
              </a:rPr>
              <a:t>pasó </a:t>
            </a:r>
            <a:r>
              <a:rPr lang="es-ES_tradnl" sz="2000" dirty="0">
                <a:solidFill>
                  <a:srgbClr val="000000"/>
                </a:solidFill>
              </a:rPr>
              <a:t>literalmente a nosotros, ya que por nuestros padres no instruirnos en la palabra de Dios, crecimos con la necedad ligada a nuestras vidas y por ello hicimos todo el mal que hicimos. Que la historia no se repita con nuestros hijos y nietos. Corrijámoslos con la palabra que tiene poder para cambiar vidas.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17</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PADRES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Deuteronomio 6:1-25</a:t>
            </a:r>
            <a:endParaRPr lang="es-ES_tradnl" sz="1600" b="1" dirty="0">
              <a:solidFill>
                <a:srgbClr val="000000"/>
              </a:solidFill>
            </a:endParaRPr>
          </a:p>
        </p:txBody>
      </p:sp>
    </p:spTree>
    <p:extLst>
      <p:ext uri="{BB962C8B-B14F-4D97-AF65-F5344CB8AC3E}">
        <p14:creationId xmlns:p14="http://schemas.microsoft.com/office/powerpoint/2010/main" val="26690007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482183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La </a:t>
            </a:r>
            <a:r>
              <a:rPr lang="es-ES_tradnl" sz="2000" dirty="0">
                <a:solidFill>
                  <a:srgbClr val="FF0000"/>
                </a:solidFill>
              </a:rPr>
              <a:t>vara y la corrección dan sabiduría; Mas el muchacho consentido avergonzará a su madre. (Proverbios 29:15)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La vara (norma) y la corrección dan sabiduría, es decir, capacitará al niño para tomar  decisiones sabias. Pero el muchacho consentido que no es corregido con la vara de Dios como lo hicieron con nosotros, en su necedad </a:t>
            </a:r>
            <a:r>
              <a:rPr lang="es-ES_tradnl" sz="2000" dirty="0" smtClean="0">
                <a:solidFill>
                  <a:srgbClr val="000000"/>
                </a:solidFill>
              </a:rPr>
              <a:t>avergonzará </a:t>
            </a:r>
            <a:r>
              <a:rPr lang="es-ES_tradnl" sz="2000" dirty="0">
                <a:solidFill>
                  <a:srgbClr val="000000"/>
                </a:solidFill>
              </a:rPr>
              <a:t>a sus padres. Ya lo hemos vivido o presenciado con niños mimados y groseros cuando hacen sus pataletas.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En la boca del necio está la vara de la soberbia; Mas los labios de los sabios los guardarán. Proverbios 14:3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Pobreza y vergüenza tendrá el que menosprecia el consejo; Mas el que guarda la corrección recibirá honra. Proverbios 13:18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18</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PADRES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Deuteronomio 6:1-25</a:t>
            </a:r>
            <a:endParaRPr lang="es-ES_tradnl" sz="1600" b="1" dirty="0">
              <a:solidFill>
                <a:srgbClr val="000000"/>
              </a:solidFill>
            </a:endParaRPr>
          </a:p>
        </p:txBody>
      </p:sp>
    </p:spTree>
    <p:extLst>
      <p:ext uri="{BB962C8B-B14F-4D97-AF65-F5344CB8AC3E}">
        <p14:creationId xmlns:p14="http://schemas.microsoft.com/office/powerpoint/2010/main" val="14553104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708227"/>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Padres, no exasperéis a vuestros hijos, para que no se desalienten. (Colosenses 3:21)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Dios le prohíbe a los padres exasperar a sus hijos (sulfurarse, desesperarse), ya que de hacerlo les </a:t>
            </a:r>
            <a:r>
              <a:rPr lang="es-ES_tradnl" sz="2000" dirty="0" smtClean="0">
                <a:solidFill>
                  <a:srgbClr val="000000"/>
                </a:solidFill>
              </a:rPr>
              <a:t>quitarán </a:t>
            </a:r>
            <a:r>
              <a:rPr lang="es-ES_tradnl" sz="2000" dirty="0">
                <a:solidFill>
                  <a:srgbClr val="000000"/>
                </a:solidFill>
              </a:rPr>
              <a:t>el impulso, la energía, el </a:t>
            </a:r>
            <a:r>
              <a:rPr lang="es-ES_tradnl" sz="2000" dirty="0" smtClean="0">
                <a:solidFill>
                  <a:srgbClr val="000000"/>
                </a:solidFill>
              </a:rPr>
              <a:t>ánimo </a:t>
            </a:r>
            <a:r>
              <a:rPr lang="es-ES_tradnl" sz="2000" dirty="0">
                <a:solidFill>
                  <a:srgbClr val="000000"/>
                </a:solidFill>
              </a:rPr>
              <a:t>de enfrentar la vida con fe y seguridad. Al exasperarse los desalientan, confunden, desaniman, desorientan y les producen temores.  Llegando a ser hijos dependientes de personas y cosas no sanas ni buenas (droga, medicina).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Cuando los padres no crían a sus hijos bajo la sabiduría de Dios que los corrige y transforma, se cansan de repetirles que se comporten bien. Por eso se ofuscan, los gritan, golpean, maltratan, menosprecian, etc.</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Hoy tenemos muchos, pero muchos flagelos de esta dura realidad; ya que no es común que los padres corrijan a sus hijos con la sabiduría del cielo. ¿Qué harás tu?</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19</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PADRES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Deuteronomio 6:1-25</a:t>
            </a:r>
            <a:endParaRPr lang="es-ES_tradnl" sz="1600" b="1" dirty="0">
              <a:solidFill>
                <a:srgbClr val="000000"/>
              </a:solidFill>
            </a:endParaRPr>
          </a:p>
        </p:txBody>
      </p:sp>
    </p:spTree>
    <p:extLst>
      <p:ext uri="{BB962C8B-B14F-4D97-AF65-F5344CB8AC3E}">
        <p14:creationId xmlns:p14="http://schemas.microsoft.com/office/powerpoint/2010/main" val="9233877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452636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He </a:t>
            </a:r>
            <a:r>
              <a:rPr lang="es-ES_tradnl" sz="2000" dirty="0">
                <a:solidFill>
                  <a:srgbClr val="FF0000"/>
                </a:solidFill>
              </a:rPr>
              <a:t>aquí, por tercera vez estoy preparado para ir a vosotros; y no os seré gravoso, porque no busco lo vuestro, sino a vosotros, pues no deben atesorar los hijos para los padres, sino los padres para los hijos. </a:t>
            </a:r>
            <a:r>
              <a:rPr lang="es-ES_tradnl" sz="2000" dirty="0" smtClean="0">
                <a:solidFill>
                  <a:srgbClr val="FF0000"/>
                </a:solidFill>
              </a:rPr>
              <a:t>2 </a:t>
            </a:r>
            <a:r>
              <a:rPr lang="es-ES_tradnl" sz="2000" dirty="0">
                <a:solidFill>
                  <a:srgbClr val="FF0000"/>
                </a:solidFill>
              </a:rPr>
              <a:t>Corintios 12:</a:t>
            </a:r>
            <a:r>
              <a:rPr lang="es-ES_tradnl" sz="2000" dirty="0" smtClean="0">
                <a:solidFill>
                  <a:srgbClr val="FF0000"/>
                </a:solidFill>
              </a:rPr>
              <a:t>14</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Los padres que tienen una relación con Dios basada en sus principios, son padres prósperos en todo, y no tienen problema de atesorar para sus hijos, pues Dios les ha bendecido para bendecirlos.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En la medida que los padres bendicen a sus hijos, los educan y proveen; hacen que sus corazones estén dispuestos para bendecir a sus padres en caso de </a:t>
            </a:r>
            <a:r>
              <a:rPr lang="es-ES_tradnl" sz="2000" dirty="0" smtClean="0">
                <a:solidFill>
                  <a:srgbClr val="000000"/>
                </a:solidFill>
              </a:rPr>
              <a:t>llegar </a:t>
            </a:r>
            <a:r>
              <a:rPr lang="es-ES_tradnl" sz="2000" dirty="0">
                <a:solidFill>
                  <a:srgbClr val="000000"/>
                </a:solidFill>
              </a:rPr>
              <a:t>a </a:t>
            </a:r>
            <a:r>
              <a:rPr lang="es-ES_tradnl" sz="2000" dirty="0" smtClean="0">
                <a:solidFill>
                  <a:srgbClr val="000000"/>
                </a:solidFill>
              </a:rPr>
              <a:t>necesitarlo. </a:t>
            </a:r>
            <a:r>
              <a:rPr lang="es-ES_tradnl" sz="2000" dirty="0">
                <a:solidFill>
                  <a:srgbClr val="000000"/>
                </a:solidFill>
              </a:rPr>
              <a:t>La vida con Dios y sus principios es realmente lo que cada familia necesita. ASÍ NADIE PIERDE. Alabado sea Dios.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20</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PADRES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Deuteronomio 6:1-25</a:t>
            </a:r>
            <a:endParaRPr lang="es-ES_tradnl" sz="1600" b="1" dirty="0">
              <a:solidFill>
                <a:srgbClr val="000000"/>
              </a:solidFill>
            </a:endParaRPr>
          </a:p>
        </p:txBody>
      </p:sp>
    </p:spTree>
    <p:extLst>
      <p:ext uri="{BB962C8B-B14F-4D97-AF65-F5344CB8AC3E}">
        <p14:creationId xmlns:p14="http://schemas.microsoft.com/office/powerpoint/2010/main" val="15389149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276959" y="1383438"/>
            <a:ext cx="8561885" cy="542743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smtClean="0">
                <a:solidFill>
                  <a:srgbClr val="000000"/>
                </a:solidFill>
              </a:rPr>
              <a:t>Jesús </a:t>
            </a:r>
            <a:r>
              <a:rPr lang="es-ES_tradnl" sz="1900" dirty="0">
                <a:solidFill>
                  <a:srgbClr val="000000"/>
                </a:solidFill>
              </a:rPr>
              <a:t>vino de los judíos para cumplir la promesa dada a Abraham, de que en él </a:t>
            </a:r>
            <a:r>
              <a:rPr lang="es-ES_tradnl" sz="1900" dirty="0" smtClean="0">
                <a:solidFill>
                  <a:srgbClr val="000000"/>
                </a:solidFill>
              </a:rPr>
              <a:t>serían </a:t>
            </a:r>
            <a:r>
              <a:rPr lang="es-ES_tradnl" sz="1900" dirty="0">
                <a:solidFill>
                  <a:srgbClr val="000000"/>
                </a:solidFill>
              </a:rPr>
              <a:t>benditas las familias de la tierra. Jesús nos </a:t>
            </a:r>
            <a:r>
              <a:rPr lang="es-ES_tradnl" sz="1900" dirty="0" smtClean="0">
                <a:solidFill>
                  <a:srgbClr val="000000"/>
                </a:solidFill>
              </a:rPr>
              <a:t>libró </a:t>
            </a:r>
            <a:r>
              <a:rPr lang="es-ES_tradnl" sz="1900" dirty="0">
                <a:solidFill>
                  <a:srgbClr val="000000"/>
                </a:solidFill>
              </a:rPr>
              <a:t>de la maldición y trajo nuestra bendición.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FF0000"/>
                </a:solidFill>
              </a:rPr>
              <a:t>De modo que los de la fe son bendecidos con el creyente Abraham. 10 Porque todos los que dependen de las obras de la ley están bajo maldición, pues escrito está: Maldito todo aquel que no permaneciere en todas las cosas escritas en el libro de la ley, para hacerlas. 11 Y que por la ley ninguno se justifica para con Dios, es evidente, porque: El justo por la fe vivirá; 12 y la ley no es de fe, sino que dice: El que hiciere estas cosas vivirá por ellas. 13 Cristo nos redimió de la maldición de la ley, hecho por nosotros maldición (porque está escrito: Maldito todo el que es colgado en un </a:t>
            </a:r>
            <a:r>
              <a:rPr lang="es-ES_tradnl" sz="1900" dirty="0" smtClean="0">
                <a:solidFill>
                  <a:srgbClr val="FF0000"/>
                </a:solidFill>
              </a:rPr>
              <a:t>madero,</a:t>
            </a:r>
            <a:r>
              <a:rPr lang="es-ES_tradnl" sz="1900" dirty="0">
                <a:solidFill>
                  <a:srgbClr val="FF0000"/>
                </a:solidFill>
              </a:rPr>
              <a:t>14 para que en Cristo Jesús la bendición de Abraham alcanzase a los gentiles, a fin de que por la fe recibiésemos la promesa del Espíritu. Gálatas 3:9-14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Gracias Padre porque por la fe de Abraham, hoy nosotros somos bendecidos en Jesucristo. Y por medio de nuestra fe puedes seguir bendiciendo las familias de la tierra</a:t>
            </a:r>
            <a:r>
              <a:rPr lang="es-ES_tradnl" sz="1900" dirty="0" smtClean="0">
                <a:solidFill>
                  <a:srgbClr val="000000"/>
                </a:solidFill>
              </a:rPr>
              <a:t>.</a:t>
            </a:r>
            <a:endParaRPr lang="es-ES_tradnl" dirty="0" smtClean="0">
              <a:solidFill>
                <a:srgbClr val="000000"/>
              </a:solidFill>
            </a:endParaRPr>
          </a:p>
        </p:txBody>
      </p:sp>
      <p:sp>
        <p:nvSpPr>
          <p:cNvPr id="7" name="Shape 113"/>
          <p:cNvSpPr txBox="1">
            <a:spLocks/>
          </p:cNvSpPr>
          <p:nvPr/>
        </p:nvSpPr>
        <p:spPr>
          <a:xfrm>
            <a:off x="3332783" y="391566"/>
            <a:ext cx="8543470"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400" dirty="0"/>
              <a:t>EN ABRAHAM SERAN BENDITAS TODAS </a:t>
            </a:r>
            <a:endParaRPr lang="es-CO" sz="2400" dirty="0" smtClean="0"/>
          </a:p>
          <a:p>
            <a:pPr algn="l">
              <a:lnSpc>
                <a:spcPct val="150000"/>
              </a:lnSpc>
            </a:pPr>
            <a:r>
              <a:rPr lang="es-CO" sz="2400" dirty="0" smtClean="0"/>
              <a:t>LAS </a:t>
            </a:r>
            <a:r>
              <a:rPr lang="es-CO" sz="2400" dirty="0"/>
              <a:t>FAMILIAS DE LA TIERRA</a:t>
            </a:r>
          </a:p>
        </p:txBody>
      </p:sp>
      <p:sp>
        <p:nvSpPr>
          <p:cNvPr id="2" name="CuadroTexto 1"/>
          <p:cNvSpPr txBox="1"/>
          <p:nvPr/>
        </p:nvSpPr>
        <p:spPr>
          <a:xfrm>
            <a:off x="6949911" y="683881"/>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38599542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11729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Y vosotros, padres, no provoquéis a ira a vuestros hijos, sino criadlos en disciplina y amonestación del Señor. (Efesios 6:4)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Aquí vemos que Dios en el NT lo dice de manera muy clara: “No provoquéis a ira a vuestros hijos” sino “Criadlos en disciplina y amonestación del Señor”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Es decir, que mientras los padres tratemos de corregir a nuestros hijos con actitudes, palabras, amenazas, golpes, desprecio, etc., los estamos provocando a ira.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El Señor dice que los criemos en disciplina y amonestación del Señor, es decir con la palabra de Dios, la cual les permite experimentar un cambio, volver a nacer. …siendo renacidos, no de simiente corruptible, sino de incorruptible, por la palabra de Dios que vive y permanece para siempre. 1 Pedro 1:23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21</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PADRES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Deuteronomio 6:1-25</a:t>
            </a:r>
            <a:endParaRPr lang="es-ES_tradnl" sz="1600" b="1" dirty="0">
              <a:solidFill>
                <a:srgbClr val="000000"/>
              </a:solidFill>
            </a:endParaRPr>
          </a:p>
        </p:txBody>
      </p:sp>
    </p:spTree>
    <p:extLst>
      <p:ext uri="{BB962C8B-B14F-4D97-AF65-F5344CB8AC3E}">
        <p14:creationId xmlns:p14="http://schemas.microsoft.com/office/powerpoint/2010/main" val="40694272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44230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Veamos el plan de Dios con la familia para preservarla:  </a:t>
            </a:r>
            <a:r>
              <a:rPr lang="es-ES_tradnl" sz="1900" dirty="0">
                <a:solidFill>
                  <a:srgbClr val="FF0000"/>
                </a:solidFill>
              </a:rPr>
              <a:t>Y éste será mi pacto con ellos, dijo Jehová: El Espíritu mío que está sobre ti, y mis palabras que puse en tu boca, no faltarán de tu boca, ni de la boca de tus hijos, ni de la boca de los hijos de tus hijos, dijo Jehová, desde ahora y para siempre. </a:t>
            </a:r>
            <a:r>
              <a:rPr lang="es-ES_tradnl" sz="1900" dirty="0" smtClean="0">
                <a:solidFill>
                  <a:srgbClr val="FF0000"/>
                </a:solidFill>
              </a:rPr>
              <a:t>Isaías </a:t>
            </a:r>
            <a:r>
              <a:rPr lang="es-ES_tradnl" sz="1900" dirty="0">
                <a:solidFill>
                  <a:srgbClr val="FF0000"/>
                </a:solidFill>
              </a:rPr>
              <a:t>59:</a:t>
            </a:r>
            <a:r>
              <a:rPr lang="es-ES_tradnl" sz="1900" dirty="0" smtClean="0">
                <a:solidFill>
                  <a:srgbClr val="FF0000"/>
                </a:solidFill>
              </a:rPr>
              <a:t>21</a:t>
            </a:r>
            <a:endParaRPr lang="es-ES_tradnl" sz="19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Los padres deben aprender de Dios sus palabras y tomar su Espíritu para vivir. luego </a:t>
            </a:r>
            <a:r>
              <a:rPr lang="es-ES_tradnl" sz="1900" dirty="0" smtClean="0">
                <a:solidFill>
                  <a:srgbClr val="000000"/>
                </a:solidFill>
              </a:rPr>
              <a:t>impartirlo </a:t>
            </a:r>
            <a:r>
              <a:rPr lang="es-ES_tradnl" sz="1900" dirty="0">
                <a:solidFill>
                  <a:srgbClr val="000000"/>
                </a:solidFill>
              </a:rPr>
              <a:t>a sus hijos y los hijos a sus hijos. Así la familia estaría siempre con Dios, disfrutando de su favor y segura de ir al cielo.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000000"/>
                </a:solidFill>
              </a:rPr>
              <a:t>Sabemos que esto no ha sido el común de las familias, por eso hoy necesitamos retomar el  propósito de Dios, para que disfrutemos de su presencia, favor y salvación. Los padres deben traer sus hijos a Jesucristo, para que Él les quite el pecado y les de la salvación. Juan 1:29 ¿Qué harás tu y que harás con tu familia?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smtClean="0">
                <a:solidFill>
                  <a:srgbClr val="FF0000"/>
                </a:solidFill>
              </a:rPr>
              <a:t>Viéndolo </a:t>
            </a:r>
            <a:r>
              <a:rPr lang="es-ES_tradnl" sz="1900" dirty="0">
                <a:solidFill>
                  <a:srgbClr val="FF0000"/>
                </a:solidFill>
              </a:rPr>
              <a:t>Jesús, se indignó, y les dijo: Dejad a los niños venir a mí, y no se lo impidáis; porque de los tales es el reino de Dios. Marcos 10:14</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p:txBody>
      </p:sp>
      <p:sp>
        <p:nvSpPr>
          <p:cNvPr id="7"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hangingPunct="1">
              <a:lnSpc>
                <a:spcPct val="150000"/>
              </a:lnSpc>
            </a:pPr>
            <a:r>
              <a:rPr lang="es-CO" sz="2600" dirty="0" smtClean="0"/>
              <a:t>CONCLUSIÓN PARA LOS PADRES</a:t>
            </a:r>
            <a:endParaRPr lang="es-CO" sz="2600" dirty="0"/>
          </a:p>
        </p:txBody>
      </p:sp>
    </p:spTree>
    <p:extLst>
      <p:ext uri="{BB962C8B-B14F-4D97-AF65-F5344CB8AC3E}">
        <p14:creationId xmlns:p14="http://schemas.microsoft.com/office/powerpoint/2010/main" val="23176730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425309"/>
            <a:ext cx="8561885" cy="4230899"/>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El ojo que escarnece a su padre Y menosprecia la enseñanza de la madre, Los cuervos de la cañada lo saquen, Y lo devoren los hijos del águila. Proverbios 30:17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El ojo que se burla de su padre y desprecia las instrucciones de su madre será arrancado por los cuervos del valle y devorado por los buitres. Proverbios 30:17 (NTV)</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chemeClr val="tx1">
                    <a:lumMod val="95000"/>
                    <a:lumOff val="5000"/>
                  </a:schemeClr>
                </a:solidFill>
              </a:rPr>
              <a:t>Existen consecuencias GRAVES para los hijos que no valoran, honran, respetan ni obedecen a sus padres, Dios jamás tendrá en poco sus actitudes. Hoy los hijos crecen, se casan, tienen hijos; y podemos ver como arrastran serios problemas. Ellos se preguntan por qué, pero nadie les dice la verdadera razón. ¿Lo harás Tu?</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i="1" dirty="0">
              <a:solidFill>
                <a:srgbClr val="A22338"/>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22</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HIJOS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Lucas 15:11-32</a:t>
            </a:r>
            <a:endParaRPr lang="es-ES_tradnl" sz="1600" b="1" dirty="0">
              <a:solidFill>
                <a:srgbClr val="000000"/>
              </a:solidFill>
            </a:endParaRPr>
          </a:p>
        </p:txBody>
      </p:sp>
    </p:spTree>
    <p:extLst>
      <p:ext uri="{BB962C8B-B14F-4D97-AF65-F5344CB8AC3E}">
        <p14:creationId xmlns:p14="http://schemas.microsoft.com/office/powerpoint/2010/main" val="20960526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345049"/>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ES_tradnl"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Hijos, obedeced a vuestros padres en todo, porque esto agrada al Señor. </a:t>
            </a:r>
            <a:r>
              <a:rPr lang="es-ES_tradnl"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Colosenses </a:t>
            </a:r>
            <a:r>
              <a:rPr lang="es-ES_tradnl"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es-ES_tradnl"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20</a:t>
            </a:r>
            <a:endPar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CO"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Si los hijos quieren agradar a Dios, deben honrar, respetar, amar y obedecer a sus padres en todo lo bueno que los manden. Si los hijos agradan a Dios obedeciendo a sus padres, tendrán su presencia y su favor. Para agradar al Señor, deben hacer las cosas como Dios las estableció.</a:t>
            </a:r>
          </a:p>
          <a:p>
            <a:endParaRPr lang="es-CO"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Cuando los hijos reciben la instrucción de sus padres acerca de los principios de Dios para vivir sabiamente, estos mismos principios los acompañaran durante toda su vida para honrar a sus padres y hacer que el favor de Dios </a:t>
            </a:r>
            <a:r>
              <a:rPr lang="es-CO" sz="2000" dirty="0" smtClean="0">
                <a:latin typeface="Arial Unicode MS" panose="020B0604020202020204" pitchFamily="34" charset="-128"/>
                <a:ea typeface="Arial Unicode MS" panose="020B0604020202020204" pitchFamily="34" charset="-128"/>
                <a:cs typeface="Arial Unicode MS" panose="020B0604020202020204" pitchFamily="34" charset="-128"/>
              </a:rPr>
              <a:t>esté </a:t>
            </a:r>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con ellos para siempre.</a:t>
            </a:r>
          </a:p>
          <a:p>
            <a:endParaRPr lang="es-CO"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Los hijos deben amar, honrar, respetar, obedecer y servir de todo corazón a sus padres, ya que fueron los instrumentos de Dios para traerlos a la tierra.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23</a:t>
            </a:r>
            <a:endParaRPr dirty="0"/>
          </a:p>
        </p:txBody>
      </p:sp>
      <p:sp>
        <p:nvSpPr>
          <p:cNvPr id="2" name="CuadroTexto 1"/>
          <p:cNvSpPr txBox="1"/>
          <p:nvPr/>
        </p:nvSpPr>
        <p:spPr>
          <a:xfrm>
            <a:off x="7466270" y="753665"/>
            <a:ext cx="184666" cy="369332"/>
          </a:xfrm>
          <a:prstGeom prst="rect">
            <a:avLst/>
          </a:prstGeom>
          <a:noFill/>
        </p:spPr>
        <p:txBody>
          <a:bodyPr wrap="none" rtlCol="0">
            <a:spAutoFit/>
          </a:bodyPr>
          <a:lstStyle/>
          <a:p>
            <a:endParaRPr lang="es-ES"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HIJOS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Lucas 15:11-32</a:t>
            </a:r>
            <a:endParaRPr lang="es-ES_tradnl" sz="1600" b="1" dirty="0">
              <a:solidFill>
                <a:srgbClr val="000000"/>
              </a:solidFill>
            </a:endParaRPr>
          </a:p>
        </p:txBody>
      </p:sp>
    </p:spTree>
    <p:extLst>
      <p:ext uri="{BB962C8B-B14F-4D97-AF65-F5344CB8AC3E}">
        <p14:creationId xmlns:p14="http://schemas.microsoft.com/office/powerpoint/2010/main" val="2205608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10409"/>
            <a:ext cx="8561885" cy="5760547"/>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ES_tradnl"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Todo </a:t>
            </a:r>
            <a:r>
              <a:rPr lang="es-ES_tradnl"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hombre que maldijere a su padre o a su madre, de cierto morirá; a su padre o a su madre maldijo; su sangre será </a:t>
            </a:r>
            <a:r>
              <a:rPr lang="pt-PT"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sobre </a:t>
            </a:r>
            <a:r>
              <a:rPr lang="es-ES_tradnl"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él. </a:t>
            </a:r>
            <a:r>
              <a:rPr lang="es-ES_tradnl"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Leví</a:t>
            </a:r>
            <a:r>
              <a:rPr lang="it-IT" sz="20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tico</a:t>
            </a:r>
            <a:r>
              <a:rPr lang="it-IT"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20:</a:t>
            </a:r>
            <a:r>
              <a:rPr lang="it-IT" sz="20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9</a:t>
            </a:r>
            <a:endPar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CO"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Los hijos no deben maldecir a sus padres, pues trae consecuencias serias sobre su vida temporal en la tierra y sobre la eterna.</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Maldecir a los padres es hablar mal de ellos, es cuando no los honramos, no los respetamos, no les servimos ni les obedecemos. Dolorosamente este es el común hoy en día, y va de generación a generación. </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Para terminar con estas maldiciones generacionales, vino Jesús. Jesús es el único que puede perdonar todos nuestros pecados cometidos y el único que puede cambiar la fuente del pecado que es nuestro corazón, a fin de que no pequemos más.</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Sin la obra salvadora de Jesús, los hijos no pueden parar de maldecir a sus padres. No porque no quieran, sino porque no pueden.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24</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HIJOS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Lucas 15:11-32</a:t>
            </a:r>
            <a:endParaRPr lang="es-ES_tradnl" sz="1600" b="1" dirty="0">
              <a:solidFill>
                <a:srgbClr val="000000"/>
              </a:solidFill>
            </a:endParaRPr>
          </a:p>
        </p:txBody>
      </p:sp>
    </p:spTree>
    <p:extLst>
      <p:ext uri="{BB962C8B-B14F-4D97-AF65-F5344CB8AC3E}">
        <p14:creationId xmlns:p14="http://schemas.microsoft.com/office/powerpoint/2010/main" val="9550297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44230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FF3300"/>
                </a:solidFill>
              </a:rPr>
              <a:t>Los proverbios de Salomón. El hijo sabio alegra al padre, Pero el hijo necio es tristeza de su madre. </a:t>
            </a:r>
            <a:r>
              <a:rPr lang="es-ES_tradnl" sz="1900" dirty="0" smtClean="0">
                <a:solidFill>
                  <a:srgbClr val="FF3300"/>
                </a:solidFill>
              </a:rPr>
              <a:t>Proverbios </a:t>
            </a:r>
            <a:r>
              <a:rPr lang="es-ES_tradnl" sz="1900" dirty="0">
                <a:solidFill>
                  <a:srgbClr val="FF3300"/>
                </a:solidFill>
              </a:rPr>
              <a:t>10:</a:t>
            </a:r>
            <a:r>
              <a:rPr lang="es-ES_tradnl" sz="1900" dirty="0" smtClean="0">
                <a:solidFill>
                  <a:srgbClr val="FF3300"/>
                </a:solidFill>
              </a:rPr>
              <a:t>1</a:t>
            </a:r>
            <a:endParaRPr lang="es-ES_tradnl" sz="19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chemeClr val="tx1">
                    <a:lumMod val="95000"/>
                    <a:lumOff val="5000"/>
                  </a:schemeClr>
                </a:solidFill>
              </a:rPr>
              <a:t>El hijo sabio es aquel que tiene a Dios, estudia sus principios, los guarda en su corazón, los pone por obra para traer paz y alegría a sus padres. El necio es aquel que no tiene a Dios ni sus principios, lo evidencia comportándose contrario a lo que Dios ha establecido, lo cual preocupa y entristece a sus padres. Uno no puede tener a Dios sin sus principios. Veamos: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9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900" dirty="0">
                <a:solidFill>
                  <a:srgbClr val="FF3300"/>
                </a:solidFill>
              </a:rPr>
              <a:t>Cualquiera, pues, que me oye estas palabras, y las hace, le compararé a un hombre prudente, que edificó su casa sobre la roca. 25 Descendió lluvia, y vinieron ríos, y soplaron vientos, y golpearon contra aquella casa; y no cayó, porque estaba fundada sobre la </a:t>
            </a:r>
            <a:r>
              <a:rPr lang="es-ES_tradnl" sz="1900" dirty="0" smtClean="0">
                <a:solidFill>
                  <a:srgbClr val="FF3300"/>
                </a:solidFill>
              </a:rPr>
              <a:t>roca. Pero </a:t>
            </a:r>
            <a:r>
              <a:rPr lang="es-ES_tradnl" sz="1900" dirty="0">
                <a:solidFill>
                  <a:srgbClr val="FF3300"/>
                </a:solidFill>
              </a:rPr>
              <a:t>cualquiera que me oye estas palabras y no las hace, le compararé a un hombre insensato, que edificó su casa sobre la arena; 27 y descendió lluvia, y vinieron ríos, y soplaron vientos, y dieron con ímpetu contra aquella casa; y cayó, y fue grande su ruina. </a:t>
            </a:r>
            <a:r>
              <a:rPr lang="es-ES_tradnl" sz="1900" dirty="0" smtClean="0">
                <a:solidFill>
                  <a:srgbClr val="FF3300"/>
                </a:solidFill>
              </a:rPr>
              <a:t>Mateo </a:t>
            </a:r>
            <a:r>
              <a:rPr lang="es-ES_tradnl" sz="1900" dirty="0">
                <a:solidFill>
                  <a:srgbClr val="FF3300"/>
                </a:solidFill>
              </a:rPr>
              <a:t>7:24-27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25</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HIJOS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Lucas 15:11-32</a:t>
            </a:r>
            <a:endParaRPr lang="es-ES_tradnl" sz="1600" b="1" dirty="0">
              <a:solidFill>
                <a:srgbClr val="000000"/>
              </a:solidFill>
            </a:endParaRPr>
          </a:p>
        </p:txBody>
      </p:sp>
    </p:spTree>
    <p:extLst>
      <p:ext uri="{BB962C8B-B14F-4D97-AF65-F5344CB8AC3E}">
        <p14:creationId xmlns:p14="http://schemas.microsoft.com/office/powerpoint/2010/main" val="23021128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10409"/>
            <a:ext cx="8561885" cy="565282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ES_tradnl" sz="19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Oye a tu padre, a aquel que te engendró; Y cuando tu madre envejeciere, no la menosprecies. 24 </a:t>
            </a:r>
            <a:r>
              <a:rPr lang="es-CO" sz="19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Mucho se alegrará el padre del justo, Y el que engendra sabio se gozará con él. 25 Alégrense tu padre y tu madre, Y gócese la que te dio a luz. </a:t>
            </a:r>
            <a:r>
              <a:rPr lang="es-ES_tradnl" sz="19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Proverbios </a:t>
            </a:r>
            <a:r>
              <a:rPr lang="es-ES_tradnl" sz="19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23:22, 24-</a:t>
            </a:r>
            <a:r>
              <a:rPr lang="es-ES_tradnl" sz="19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25</a:t>
            </a:r>
            <a:endParaRPr lang="es-ES_tradnl" sz="19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rPr>
              <a:t>Dios declara aquí la importancia </a:t>
            </a:r>
            <a:r>
              <a:rPr lang="es-ES_tradnl" sz="1900" dirty="0" smtClean="0">
                <a:latin typeface="Arial Unicode MS" panose="020B0604020202020204" pitchFamily="34" charset="-128"/>
                <a:ea typeface="Arial Unicode MS" panose="020B0604020202020204" pitchFamily="34" charset="-128"/>
                <a:cs typeface="Arial Unicode MS" panose="020B0604020202020204" pitchFamily="34" charset="-128"/>
              </a:rPr>
              <a:t>para los </a:t>
            </a:r>
            <a:r>
              <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rPr>
              <a:t>hijos </a:t>
            </a:r>
            <a:r>
              <a:rPr lang="es-ES_tradnl" sz="1900" dirty="0" smtClean="0">
                <a:latin typeface="Arial Unicode MS" panose="020B0604020202020204" pitchFamily="34" charset="-128"/>
                <a:ea typeface="Arial Unicode MS" panose="020B0604020202020204" pitchFamily="34" charset="-128"/>
                <a:cs typeface="Arial Unicode MS" panose="020B0604020202020204" pitchFamily="34" charset="-128"/>
              </a:rPr>
              <a:t>de traer </a:t>
            </a:r>
            <a:r>
              <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rPr>
              <a:t>a sus padres honra, alegría y gozo. Para los hijos oír a sus padres, no menospreciarlos, ser justos, sabios y alegrarlos, es necesario experimentar la obra de salvación. Es imposible hacer la voluntad de Dios sin un perdón de nuestros pecados y sin un cambio de corazón y de espíritu.</a:t>
            </a:r>
          </a:p>
          <a:p>
            <a:endPar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rPr>
              <a:t>Aquí vemos la gran responsabilidad que tienen los padres de traer sus hijos a Jesucristo, ya que solo Él puede hacer la regeneración en sus vidas. </a:t>
            </a:r>
          </a:p>
          <a:p>
            <a:r>
              <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rPr>
              <a:t>NOTA: Si los padres no lo hicieron, los hijos deben de buscar a Jesucristo personalmente.</a:t>
            </a:r>
          </a:p>
          <a:p>
            <a:endParaRPr lang="es-ES_tradnl"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19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De modo que si alguno está en Cristo, nueva criatura es; las cosas viejas pasaron; he aquí todas son hechas nuevas. 2 Corintios 5:17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26</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HIJOS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Lucas 15:11-32</a:t>
            </a:r>
            <a:endParaRPr lang="es-ES_tradnl" sz="1600" b="1" dirty="0">
              <a:solidFill>
                <a:srgbClr val="000000"/>
              </a:solidFill>
            </a:endParaRPr>
          </a:p>
        </p:txBody>
      </p:sp>
    </p:spTree>
    <p:extLst>
      <p:ext uri="{BB962C8B-B14F-4D97-AF65-F5344CB8AC3E}">
        <p14:creationId xmlns:p14="http://schemas.microsoft.com/office/powerpoint/2010/main" val="23970768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4127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FF0000"/>
                </a:solidFill>
              </a:rPr>
              <a:t>Hijos</a:t>
            </a:r>
            <a:r>
              <a:rPr lang="es-ES_tradnl" sz="2000" dirty="0">
                <a:solidFill>
                  <a:srgbClr val="FF0000"/>
                </a:solidFill>
              </a:rPr>
              <a:t>, obedeced en el Señor a vuestros padres, porque esto es justo. Honra a tu padre y a tu madre, que es el primer mandamiento con promesa; para que te vaya bien, y seas de larga vida sobre la tierra. </a:t>
            </a:r>
            <a:r>
              <a:rPr lang="es-ES_tradnl" sz="2000" dirty="0" smtClean="0">
                <a:solidFill>
                  <a:srgbClr val="FF0000"/>
                </a:solidFill>
              </a:rPr>
              <a:t>Efesios </a:t>
            </a:r>
            <a:r>
              <a:rPr lang="es-ES_tradnl" sz="2000" dirty="0">
                <a:solidFill>
                  <a:srgbClr val="FF0000"/>
                </a:solidFill>
              </a:rPr>
              <a:t>6:1-</a:t>
            </a:r>
            <a:r>
              <a:rPr lang="es-ES_tradnl" sz="2000" dirty="0" smtClean="0">
                <a:solidFill>
                  <a:srgbClr val="FF0000"/>
                </a:solidFill>
              </a:rPr>
              <a:t>3</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El honrar y obedecer a los padres es la garantía de que a los hijos les </a:t>
            </a:r>
            <a:r>
              <a:rPr lang="es-ES_tradnl" sz="2000" dirty="0" smtClean="0">
                <a:solidFill>
                  <a:srgbClr val="000000"/>
                </a:solidFill>
              </a:rPr>
              <a:t>irá </a:t>
            </a:r>
            <a:r>
              <a:rPr lang="es-ES_tradnl" sz="2000" dirty="0">
                <a:solidFill>
                  <a:srgbClr val="000000"/>
                </a:solidFill>
              </a:rPr>
              <a:t>bien en la vida y la </a:t>
            </a:r>
            <a:r>
              <a:rPr lang="es-ES_tradnl" sz="2000" dirty="0" smtClean="0">
                <a:solidFill>
                  <a:srgbClr val="000000"/>
                </a:solidFill>
              </a:rPr>
              <a:t>disfrutarán</a:t>
            </a:r>
            <a:r>
              <a:rPr lang="es-ES_tradnl" sz="2000" dirty="0">
                <a:solidFill>
                  <a:srgbClr val="000000"/>
                </a:solidFill>
              </a:rPr>
              <a:t>. No hacerlo es la garantía de que les </a:t>
            </a:r>
            <a:r>
              <a:rPr lang="es-ES_tradnl" sz="2000" dirty="0" smtClean="0">
                <a:solidFill>
                  <a:srgbClr val="000000"/>
                </a:solidFill>
              </a:rPr>
              <a:t>irá </a:t>
            </a:r>
            <a:r>
              <a:rPr lang="es-ES_tradnl" sz="2000" dirty="0">
                <a:solidFill>
                  <a:srgbClr val="000000"/>
                </a:solidFill>
              </a:rPr>
              <a:t>mal y no podrán disfrutar. Muchos tienen en poco estos principios divinos: porque los desconocen, porque no los creen o porque no les importa. Pero lo uno o lo otro no </a:t>
            </a:r>
            <a:r>
              <a:rPr lang="es-ES_tradnl" sz="2000" dirty="0" smtClean="0">
                <a:solidFill>
                  <a:srgbClr val="000000"/>
                </a:solidFill>
              </a:rPr>
              <a:t>evitará </a:t>
            </a:r>
            <a:r>
              <a:rPr lang="es-ES_tradnl" sz="2000" dirty="0">
                <a:solidFill>
                  <a:srgbClr val="000000"/>
                </a:solidFill>
              </a:rPr>
              <a:t>las consecuencias.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Así que si deseas estas promesas de Dios para ti, arrepiéntete por no haber honrado y obedecido a tus padres, recibe a Jesús en tu corazón e inicia una vida de honra, respeto y obediencia a Dios y a tus padres terrenales. </a:t>
            </a:r>
            <a:r>
              <a:rPr lang="es-ES_tradnl" sz="2000" dirty="0" smtClean="0">
                <a:solidFill>
                  <a:srgbClr val="000000"/>
                </a:solidFill>
              </a:rPr>
              <a:t>Experimentarás </a:t>
            </a:r>
            <a:r>
              <a:rPr lang="es-ES_tradnl" sz="2000" dirty="0">
                <a:solidFill>
                  <a:srgbClr val="000000"/>
                </a:solidFill>
              </a:rPr>
              <a:t>los resultados sobrenaturales por hacerlo, te lo garantizo.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27</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HIJOS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Lucas 15:11-32</a:t>
            </a:r>
            <a:endParaRPr lang="es-ES_tradnl" sz="1600" b="1" dirty="0">
              <a:solidFill>
                <a:srgbClr val="000000"/>
              </a:solidFill>
            </a:endParaRPr>
          </a:p>
        </p:txBody>
      </p:sp>
    </p:spTree>
    <p:extLst>
      <p:ext uri="{BB962C8B-B14F-4D97-AF65-F5344CB8AC3E}">
        <p14:creationId xmlns:p14="http://schemas.microsoft.com/office/powerpoint/2010/main" val="28460838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176489"/>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FF3300"/>
                </a:solidFill>
              </a:rPr>
              <a:t>Alégrate, joven, en tu juventud, y tome placer tu corazón en los días de tu adolescencia; y anda en los caminos de tu corazón y en la vista de tus ojos; pero sabe, que sobre todas estas cosas te juzgará Dios. Quita, pues, de tu corazón el enojo, y aparta de tu carne el mal; porque la adolescencia y la juventud son vanidad. </a:t>
            </a:r>
            <a:r>
              <a:rPr lang="es-ES_tradnl" sz="1700" dirty="0" smtClean="0">
                <a:solidFill>
                  <a:srgbClr val="FF3300"/>
                </a:solidFill>
              </a:rPr>
              <a:t>Eclesiastés </a:t>
            </a:r>
            <a:r>
              <a:rPr lang="es-ES_tradnl" sz="1700" dirty="0">
                <a:solidFill>
                  <a:srgbClr val="FF3300"/>
                </a:solidFill>
              </a:rPr>
              <a:t>11:9, </a:t>
            </a:r>
            <a:r>
              <a:rPr lang="es-ES_tradnl" sz="1700" dirty="0" smtClean="0">
                <a:solidFill>
                  <a:srgbClr val="FF3300"/>
                </a:solidFill>
              </a:rPr>
              <a:t>10</a:t>
            </a:r>
            <a:endParaRPr lang="es-ES_tradnl" sz="17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FF3300"/>
                </a:solidFill>
              </a:rPr>
              <a:t>No dejes que la emoción de la juventud te lleve a olvidarte de tu Creador. Hónralo mientras seas joven, antes de que te pongas viejo y digas: «La vida ya no es agradable». 2 Acuérdate de él antes de que la luz del sol, de la luna y de las estrellas se vuelva tenue a tus ojos viejos, y las nubes negras oscurezcan para siempre tu cielo. 3 Acuérdate de él antes de que tus piernas —guardianas de tu casa— empiecen a temblar, y tus hombros —los guerreros fuertes— se encorven. Acuérdate de él antes de que tus dientes —esos pocos sirvientes que te quedan— dejen de moler, y tus pupilas —las que miran por las ventanas— ya no vean con claridad. Eclesiastés 12:1-3 (NTV)</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000000"/>
                </a:solidFill>
              </a:rPr>
              <a:t>Hijos, de todo lo que hagan, tendrán que darle cuentas a Dios que es su Creador. No se olviden del Señor y de sus principios, pues los van a necesitar a diario para vencer.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dirty="0">
              <a:solidFill>
                <a:srgbClr val="FF33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28</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ROL DE LOS HIJOS</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Lucas 15:11-32</a:t>
            </a:r>
            <a:endParaRPr lang="es-ES_tradnl" sz="1600" b="1" dirty="0">
              <a:solidFill>
                <a:srgbClr val="000000"/>
              </a:solidFill>
            </a:endParaRPr>
          </a:p>
        </p:txBody>
      </p:sp>
    </p:spTree>
    <p:extLst>
      <p:ext uri="{BB962C8B-B14F-4D97-AF65-F5344CB8AC3E}">
        <p14:creationId xmlns:p14="http://schemas.microsoft.com/office/powerpoint/2010/main" val="26546182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4127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Veamos las consecuencias de un hijo que no honra ni obedece a sus padres: Si alguno tuviere un hijo contumaz y rebelde, que no obedeciere a la voz de su padre ni a la voz de su madre, y habiéndole castigado, no les obedeciere; entonces lo tomarán su padre y su madre, y lo sacarán ante los ancianos de su ciudad, y a la puerta del lugar donde viva; y dirán a los ancianos de la ciudad: Este nuestro hijo es contumaz y rebelde, no obedece a nuestra voz; es glotón y borracho. Entonces todos los hombres de su ciudad lo apedrearán, y morirá; así quitarás el mal de en medio de ti, y todo Israel oirá, y temerá. </a:t>
            </a:r>
            <a:r>
              <a:rPr lang="es-ES_tradnl" sz="2000" dirty="0" smtClean="0">
                <a:solidFill>
                  <a:srgbClr val="FF0000"/>
                </a:solidFill>
              </a:rPr>
              <a:t>Deuteronomio </a:t>
            </a:r>
            <a:r>
              <a:rPr lang="es-ES_tradnl" sz="2000" dirty="0">
                <a:solidFill>
                  <a:srgbClr val="FF0000"/>
                </a:solidFill>
              </a:rPr>
              <a:t>21:18-</a:t>
            </a:r>
            <a:r>
              <a:rPr lang="es-ES_tradnl" sz="2000" dirty="0" smtClean="0">
                <a:solidFill>
                  <a:srgbClr val="FF0000"/>
                </a:solidFill>
              </a:rPr>
              <a:t>21</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Recordemos que Dios y los principios son inseparables. Un principio es una ley que no puede ser quebrantada. Así que las consecuencias del pecado no es que Dios no ame a la persona que desobedece, sino que Dios no puede irse contra el principio, porque dejaría de ser Dios. Es tan serio, que para no irse contra el principio y poder ayudarnos, </a:t>
            </a:r>
            <a:r>
              <a:rPr lang="es-ES_tradnl" sz="2000" dirty="0" smtClean="0">
                <a:solidFill>
                  <a:srgbClr val="000000"/>
                </a:solidFill>
              </a:rPr>
              <a:t>cargó </a:t>
            </a:r>
            <a:r>
              <a:rPr lang="es-ES_tradnl" sz="2000" dirty="0">
                <a:solidFill>
                  <a:srgbClr val="000000"/>
                </a:solidFill>
              </a:rPr>
              <a:t>sobre su hijo JESUS los pecados de todos.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sp>
        <p:nvSpPr>
          <p:cNvPr id="7"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hangingPunct="1">
              <a:lnSpc>
                <a:spcPct val="150000"/>
              </a:lnSpc>
            </a:pPr>
            <a:r>
              <a:rPr lang="es-CO" sz="2600" dirty="0" smtClean="0"/>
              <a:t>CONCLUSION PARA LOS HIJOS</a:t>
            </a:r>
            <a:endParaRPr lang="es-CO" sz="2600" dirty="0"/>
          </a:p>
        </p:txBody>
      </p:sp>
    </p:spTree>
    <p:extLst>
      <p:ext uri="{BB962C8B-B14F-4D97-AF65-F5344CB8AC3E}">
        <p14:creationId xmlns:p14="http://schemas.microsoft.com/office/powerpoint/2010/main" val="3650314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249048" y="1465459"/>
            <a:ext cx="8561885" cy="486584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smtClean="0">
                <a:solidFill>
                  <a:srgbClr val="FF0000"/>
                </a:solidFill>
              </a:rPr>
              <a:t>El </a:t>
            </a:r>
            <a:r>
              <a:rPr lang="es-ES_tradnl" sz="1700" dirty="0">
                <a:solidFill>
                  <a:srgbClr val="FF0000"/>
                </a:solidFill>
              </a:rPr>
              <a:t>hará volver el corazón de los padres hacia los hijos, y el corazón de los hijos hacia los padres, no sea que yo venga y hiera la tierra con maldición. </a:t>
            </a:r>
            <a:endParaRPr lang="es-ES_tradnl" sz="1700" dirty="0" smtClean="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smtClean="0">
                <a:solidFill>
                  <a:srgbClr val="FF0000"/>
                </a:solidFill>
              </a:rPr>
              <a:t>Malaquías </a:t>
            </a:r>
            <a:r>
              <a:rPr lang="es-ES_tradnl" sz="1700" dirty="0">
                <a:solidFill>
                  <a:srgbClr val="FF0000"/>
                </a:solidFill>
              </a:rPr>
              <a:t>4:6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FF0000"/>
                </a:solidFill>
              </a:rPr>
              <a:t>E irá delante de él con el espíritu y el poder de Elías, para hacer volver los corazones de los padres a los hijos, y de los rebeldes a la prudencia de los justos, para preparar al Señor un pueblo bien dispuesto. Lucas 1:17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FF0000"/>
                </a:solidFill>
              </a:rPr>
              <a:t>Pues si algunas de las ramas fueron desgajadas, y tú, siendo olivo silvestre, has sido injertado en lugar de ellas, y has sido hecho participante de la raíz y de la rica savia del olivo, Romanos 11:17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FF0000"/>
                </a:solidFill>
              </a:rPr>
              <a:t>Ellos dijeron: Cree en el Señor Jesucristo, y serás salvo, tú y tu casa. Hechos 16:31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FF0000"/>
                </a:solidFill>
              </a:rPr>
              <a:t>Si Jehová no edificare la casa, En vano trabajan los que la edifican; Si Jehová no guardare la ciudad, En vano vela la guardia. Salmos 127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000000"/>
                </a:solidFill>
              </a:rPr>
              <a:t>La familia en Dios, es el equipo </a:t>
            </a:r>
            <a:r>
              <a:rPr lang="es-ES_tradnl" sz="1700" dirty="0" smtClean="0">
                <a:solidFill>
                  <a:srgbClr val="000000"/>
                </a:solidFill>
              </a:rPr>
              <a:t>más </a:t>
            </a:r>
            <a:r>
              <a:rPr lang="es-ES_tradnl" sz="1700" dirty="0">
                <a:solidFill>
                  <a:srgbClr val="000000"/>
                </a:solidFill>
              </a:rPr>
              <a:t>confiable que el hombre puede tener para </a:t>
            </a:r>
            <a:r>
              <a:rPr lang="es-ES_tradnl" sz="1700" dirty="0" smtClean="0">
                <a:solidFill>
                  <a:srgbClr val="000000"/>
                </a:solidFill>
              </a:rPr>
              <a:t>triunfar</a:t>
            </a:r>
            <a:r>
              <a:rPr lang="es-ES_tradnl" sz="1700" dirty="0">
                <a:solidFill>
                  <a:schemeClr val="accent5">
                    <a:lumMod val="75000"/>
                  </a:schemeClr>
                </a:solidFill>
              </a:rPr>
              <a:t>.</a:t>
            </a:r>
            <a:endParaRPr lang="es-ES_tradnl" sz="1700" dirty="0" smtClean="0">
              <a:solidFill>
                <a:srgbClr val="000000"/>
              </a:solidFill>
            </a:endParaRPr>
          </a:p>
        </p:txBody>
      </p:sp>
      <p:sp>
        <p:nvSpPr>
          <p:cNvPr id="7"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hangingPunct="1">
              <a:lnSpc>
                <a:spcPct val="150000"/>
              </a:lnSpc>
            </a:pPr>
            <a:endParaRPr lang="es-CO" sz="2600" dirty="0"/>
          </a:p>
        </p:txBody>
      </p:sp>
      <p:sp>
        <p:nvSpPr>
          <p:cNvPr id="4" name="Shape 113"/>
          <p:cNvSpPr txBox="1">
            <a:spLocks/>
          </p:cNvSpPr>
          <p:nvPr/>
        </p:nvSpPr>
        <p:spPr>
          <a:xfrm>
            <a:off x="3261894" y="3206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LA FAMILIA EN DIOS</a:t>
            </a:r>
            <a:endParaRPr lang="es-CO" sz="2600" dirty="0"/>
          </a:p>
        </p:txBody>
      </p:sp>
    </p:spTree>
    <p:extLst>
      <p:ext uri="{BB962C8B-B14F-4D97-AF65-F5344CB8AC3E}">
        <p14:creationId xmlns:p14="http://schemas.microsoft.com/office/powerpoint/2010/main" val="22085850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4127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3300"/>
                </a:solidFill>
              </a:rPr>
              <a:t>No os unáis en yugo desigual con los incrédulos; porque ¿qué compañerismo tiene la justicia con la injusticia? ¿Y qué comunión la luz con las tinieblas? ¿Y qué concordia Cristo con </a:t>
            </a:r>
            <a:r>
              <a:rPr lang="es-ES_tradnl" sz="2000" dirty="0" err="1">
                <a:solidFill>
                  <a:srgbClr val="FF3300"/>
                </a:solidFill>
              </a:rPr>
              <a:t>Belial</a:t>
            </a:r>
            <a:r>
              <a:rPr lang="es-ES_tradnl" sz="2000" dirty="0">
                <a:solidFill>
                  <a:srgbClr val="FF3300"/>
                </a:solidFill>
              </a:rPr>
              <a:t>? ¿O qué parte el creyente con el incrédulo? ¿Y qué acuerdo hay entre el templo de Dios y los ídolos? Porque vosotros sois el templo del Dios viviente, como Dios dijo: Habitaré y andaré entre ellos, Y seré su Dios, Y ellos serán mi pueblo. Por lo cual, Salid de en medio de ellos, y apartaos, dice el Señor, Y no toquéis lo inmundo; Y yo os recibiré, Y seré para vosotros por Padre, Y vosotros me seréis hijos e hijas, dice el Señor Todopoderoso. (2 Corintios 6:14-18)</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¿Eres un hijo de Dios y haces lo que Dios te dice?. Todo el mundo cree y dice ser hijo de Dios y que Dios es su padre. Pero si no conocemos lo que Dios dice para hacerlo, seremos personas desobedientes y en oposición a lo establecido por Dios para nuestro bien. Este es el caso de cientos y miles de personas en el mundo. ¿Cuál es tu caso?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29</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DIOS COMO NUESTRO PADRE</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Malaquías 1:6-14</a:t>
            </a:r>
            <a:endParaRPr lang="es-ES_tradnl" sz="1600" b="1" dirty="0">
              <a:solidFill>
                <a:srgbClr val="000000"/>
              </a:solidFill>
            </a:endParaRPr>
          </a:p>
        </p:txBody>
      </p:sp>
    </p:spTree>
    <p:extLst>
      <p:ext uri="{BB962C8B-B14F-4D97-AF65-F5344CB8AC3E}">
        <p14:creationId xmlns:p14="http://schemas.microsoft.com/office/powerpoint/2010/main" val="19919175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25177"/>
            <a:ext cx="8561885" cy="562204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r>
              <a:rPr lang="es-CO"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Porque todos los que son guiados por el Espíritu de Dios, éstos son hijos de Dios. Pues no habéis recibido el espíritu de esclavitud para estar otra vez en temor, sino que habéis recibido el espíritu de adopción, por el cual clamamos: ¡Abba, Padre! El Espíritu mismo da testimonio a nuestro espíritu, de que somos hijos de Dios. Y si hijos, también herederos; herederos de Dios y coherederos con Cristo, si es que padecemos juntamente con él, para que juntamente con él seamos glorificados. Romanos 8:14-17 </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Aquí vemos que los que son hijos de Dios, son guiados por el Espíritu de Dios, no son esclavos del pecado, no tienen miedos ni temores, alaban al padre, somos herederos de Dios y coherederos con Cristo, padecemos cuando nos toca y somos exaltados y glorificados en Jesucristo.</a:t>
            </a:r>
          </a:p>
          <a:p>
            <a:endParaRPr lang="es-CO"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CO" sz="2000" dirty="0">
                <a:latin typeface="Arial Unicode MS" panose="020B0604020202020204" pitchFamily="34" charset="-128"/>
                <a:ea typeface="Arial Unicode MS" panose="020B0604020202020204" pitchFamily="34" charset="-128"/>
                <a:cs typeface="Arial Unicode MS" panose="020B0604020202020204" pitchFamily="34" charset="-128"/>
              </a:rPr>
              <a:t>Podemos ver que la vida cristiana tiene sus exigencias, pero también tiene sus galardones. Vale la pena ser un hijo de Dios. </a:t>
            </a:r>
            <a:r>
              <a:rPr lang="es-CO" sz="2000" b="1" dirty="0">
                <a:latin typeface="Arial Unicode MS" panose="020B0604020202020204" pitchFamily="34" charset="-128"/>
                <a:ea typeface="Arial Unicode MS" panose="020B0604020202020204" pitchFamily="34" charset="-128"/>
                <a:cs typeface="Arial Unicode MS" panose="020B0604020202020204" pitchFamily="34" charset="-128"/>
              </a:rPr>
              <a:t>“Adelante y sin quejarnos ante la adversidad”</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30</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DIOS COMO NUESTRO PADRE</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Malaquías 1:6-14</a:t>
            </a:r>
            <a:endParaRPr lang="es-ES_tradnl" sz="1600" b="1" dirty="0">
              <a:solidFill>
                <a:srgbClr val="000000"/>
              </a:solidFill>
            </a:endParaRPr>
          </a:p>
        </p:txBody>
      </p:sp>
    </p:spTree>
    <p:extLst>
      <p:ext uri="{BB962C8B-B14F-4D97-AF65-F5344CB8AC3E}">
        <p14:creationId xmlns:p14="http://schemas.microsoft.com/office/powerpoint/2010/main" val="8015855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4127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Padre de huérfanos y defensor de viudas Es Dios en su santa morada. Dios hace habitar en familia a los desamparados; Saca a los cautivos a prosperidad; Mas los rebeldes habitan en tierra seca. (Salmos 68:5, 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Cuando Dios realmente es nuestro padre, nos defiende, sustenta y protege. Jamás estamos solos, desamparados ni abandonados. Siempre tendremos personas que nos necesitan para que los bendigamos y siempre tendremos de Dios abundancia para sustentarlos.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El sueño eterno de Dios: “Por medio de sus hijos, bendecir las familias de la tierra”. No importa que pasen los tiempos, las promesas de Dios son eternas. Así que los que somos hijos de Dios debemos bendecir familias con el amor, la gracia, la sabiduría y el poder de Dios. Aleluya. “YO Y MI CASA SERVIREMOS AL SEÑOR” ¿QUÉ HARAS TU?</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smtClean="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31</a:t>
            </a:r>
            <a:endParaRPr dirty="0"/>
          </a:p>
        </p:txBody>
      </p:sp>
      <p:sp>
        <p:nvSpPr>
          <p:cNvPr id="9" name="Shape 113"/>
          <p:cNvSpPr txBox="1">
            <a:spLocks/>
          </p:cNvSpPr>
          <p:nvPr/>
        </p:nvSpPr>
        <p:spPr>
          <a:xfrm>
            <a:off x="3346739" y="773"/>
            <a:ext cx="7845688"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DIOS COMO NUESTRO PADRE</a:t>
            </a:r>
            <a:endParaRPr lang="es-CO" sz="2600" dirty="0"/>
          </a:p>
        </p:txBody>
      </p:sp>
      <p:sp>
        <p:nvSpPr>
          <p:cNvPr id="10" name="Shape 114"/>
          <p:cNvSpPr/>
          <p:nvPr/>
        </p:nvSpPr>
        <p:spPr>
          <a:xfrm>
            <a:off x="3346739" y="699557"/>
            <a:ext cx="7747998" cy="33034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600" b="1" dirty="0" smtClean="0">
                <a:solidFill>
                  <a:srgbClr val="000000"/>
                </a:solidFill>
              </a:rPr>
              <a:t>Malaquías 1:6-14</a:t>
            </a:r>
            <a:endParaRPr lang="es-ES_tradnl" sz="1600" b="1" dirty="0">
              <a:solidFill>
                <a:srgbClr val="000000"/>
              </a:solidFill>
            </a:endParaRPr>
          </a:p>
        </p:txBody>
      </p:sp>
    </p:spTree>
    <p:extLst>
      <p:ext uri="{BB962C8B-B14F-4D97-AF65-F5344CB8AC3E}">
        <p14:creationId xmlns:p14="http://schemas.microsoft.com/office/powerpoint/2010/main" val="277953272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11729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Muchos sabemos que somos hijos no deseados y nos angustiamos y desesperamos por ello, cuando en realidad, no somos el proyecto de nuestros padres ni el nuestro. Fue Dios el que </a:t>
            </a:r>
            <a:r>
              <a:rPr lang="es-ES_tradnl" sz="2000" dirty="0" smtClean="0">
                <a:solidFill>
                  <a:srgbClr val="000000"/>
                </a:solidFill>
              </a:rPr>
              <a:t>planeó </a:t>
            </a:r>
            <a:r>
              <a:rPr lang="es-ES_tradnl" sz="2000" dirty="0">
                <a:solidFill>
                  <a:srgbClr val="000000"/>
                </a:solidFill>
              </a:rPr>
              <a:t>crearnos y traernos a esta tierra. Él y solo él tiene clara la causa de por qué estamos aquí. Así que él dice que le preguntemos a él y no a nuestros padres humanos. Es Dios nuestro creador, salvador, sustentador y protector.</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3300"/>
                </a:solidFill>
              </a:rPr>
              <a:t>!!Ay del que pleitea con su Hacedor! !!el tiesto con los tiestos de la tierra! ¿Dirá el barro al que lo labra: ¿Qué haces?; o tu obra: ¿No tiene manos? 10 !!Ay del que dice al padre: ¿Por qué engendraste? y a la mujer: ¿Por qué diste a luz?! 11 Así dice Jehová, el Santo de Israel, y su Formador: Preguntadme de las cosas por venir; mandadme acerca de mis hijos, y acerca de la obra de mis manos. 12 Yo hice la tierra, y creé sobre ella al hombre. Yo, mis manos, extendieron los cielos, y a todo su ejército mandé. Isaías 45:9-12</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3300"/>
              </a:solidFill>
            </a:endParaRPr>
          </a:p>
        </p:txBody>
      </p:sp>
      <p:sp>
        <p:nvSpPr>
          <p:cNvPr id="7" name="Shape 113"/>
          <p:cNvSpPr txBox="1">
            <a:spLocks/>
          </p:cNvSpPr>
          <p:nvPr/>
        </p:nvSpPr>
        <p:spPr>
          <a:xfrm>
            <a:off x="3346739" y="23097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CONCLUSION</a:t>
            </a:r>
            <a:endParaRPr lang="es-CO" sz="2600" dirty="0"/>
          </a:p>
        </p:txBody>
      </p:sp>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30</a:t>
            </a:r>
            <a:endParaRPr dirty="0"/>
          </a:p>
        </p:txBody>
      </p:sp>
    </p:spTree>
    <p:extLst>
      <p:ext uri="{BB962C8B-B14F-4D97-AF65-F5344CB8AC3E}">
        <p14:creationId xmlns:p14="http://schemas.microsoft.com/office/powerpoint/2010/main" val="10713192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87042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Podemos ver que Dios llama a un miembro de la familia, lo aparta de ella llevándolo a otro reino para educarlo, a fin de que pueda regresar y ser bendición para ellos. Abraham, José, Moisés, Jesús, usted, yo.</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En la actualidad muchos dejan sus familias para ir en pos de mejores oportunidades. Viajan a otro país para luego enviar por su esposa y por los hijos, y muchos lo logran.</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Con relación a la fe, a muchos les da temor compenetrarse con el reino de Dios, por lo que no pueden obtener sus riquezas ni traer a su familia al reino.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Cuando Jesús dijo dejar padre y madre para ir en pos de Él, lo dijo en serio. Porque es la única manera de ser llenos de su presencia, gracia, amor, poder, etc., y así poder ser bendición para la familia y para todas las familias de la tierra. </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smtClean="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FF3300"/>
              </a:solidFill>
            </a:endParaRPr>
          </a:p>
        </p:txBody>
      </p:sp>
      <p:sp>
        <p:nvSpPr>
          <p:cNvPr id="7"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a:t>INTRODUCCION</a:t>
            </a:r>
          </a:p>
        </p:txBody>
      </p:sp>
      <p:sp>
        <p:nvSpPr>
          <p:cNvPr id="2" name="CuadroTexto 1"/>
          <p:cNvSpPr txBox="1"/>
          <p:nvPr/>
        </p:nvSpPr>
        <p:spPr>
          <a:xfrm>
            <a:off x="8582721" y="516400"/>
            <a:ext cx="184666" cy="369332"/>
          </a:xfrm>
          <a:prstGeom prst="rect">
            <a:avLst/>
          </a:prstGeom>
          <a:noFill/>
        </p:spPr>
        <p:txBody>
          <a:bodyPr wrap="none" rtlCol="0">
            <a:spAutoFit/>
          </a:bodyPr>
          <a:lstStyle/>
          <a:p>
            <a:endParaRPr lang="es-ES" dirty="0"/>
          </a:p>
        </p:txBody>
      </p:sp>
      <p:sp>
        <p:nvSpPr>
          <p:cNvPr id="3" name="CuadroTexto 2"/>
          <p:cNvSpPr txBox="1"/>
          <p:nvPr/>
        </p:nvSpPr>
        <p:spPr>
          <a:xfrm>
            <a:off x="4982165" y="1507329"/>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9751383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18827" y="992649"/>
            <a:ext cx="8561885" cy="600369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Y estableceré mi pacto entre mí y ti, y tu descendencia después de ti en sus generaciones, por pacto perpetuo, para ser tu Dios y el de tu descendencia después de ti. Génesis 17:7</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Y circuncidará Jehová tu Dios tu corazón, y el corazón de tu descendencia, para que ames a Jehová tu Dios con todo tu corazón y con toda tu alma, a fin de que vivas. </a:t>
            </a:r>
            <a:r>
              <a:rPr lang="es-ES_tradnl" sz="2000" dirty="0" smtClean="0">
                <a:solidFill>
                  <a:srgbClr val="FF0000"/>
                </a:solidFill>
              </a:rPr>
              <a:t>Deuteronomio </a:t>
            </a:r>
            <a:r>
              <a:rPr lang="es-ES_tradnl" sz="2000" dirty="0">
                <a:solidFill>
                  <a:srgbClr val="FF0000"/>
                </a:solidFill>
              </a:rPr>
              <a:t>30:</a:t>
            </a:r>
            <a:r>
              <a:rPr lang="es-ES_tradnl" sz="2000" dirty="0" smtClean="0">
                <a:solidFill>
                  <a:srgbClr val="FF0000"/>
                </a:solidFill>
              </a:rPr>
              <a:t>6</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FF0000"/>
                </a:solidFill>
              </a:rPr>
              <a:t>Y éste será mi pacto con ellos, dijo Jehová: El Espíritu mío que está sobre ti, y mis palabras que puse en tu boca, no faltarán de tu boca, ni de la boca de tus hijos, ni de la boca de los hijos de tus hijos, dijo Jehová, desde ahora y para siempre. </a:t>
            </a:r>
            <a:r>
              <a:rPr lang="es-ES_tradnl" sz="2000" dirty="0" smtClean="0">
                <a:solidFill>
                  <a:srgbClr val="FF0000"/>
                </a:solidFill>
              </a:rPr>
              <a:t>Isaías </a:t>
            </a:r>
            <a:r>
              <a:rPr lang="es-ES_tradnl" sz="2000" dirty="0">
                <a:solidFill>
                  <a:srgbClr val="FF0000"/>
                </a:solidFill>
              </a:rPr>
              <a:t>59:</a:t>
            </a:r>
            <a:r>
              <a:rPr lang="es-ES_tradnl" sz="2000" dirty="0" smtClean="0">
                <a:solidFill>
                  <a:srgbClr val="FF0000"/>
                </a:solidFill>
              </a:rPr>
              <a:t>21</a:t>
            </a: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Jesús le dijo: </a:t>
            </a:r>
            <a:r>
              <a:rPr lang="es-ES_tradnl" sz="2000" dirty="0">
                <a:solidFill>
                  <a:srgbClr val="FF0000"/>
                </a:solidFill>
              </a:rPr>
              <a:t>Amarás al Señor tu Dios con todo tu corazón, y con toda tu alma, y con toda tu mente. Éste es el primero y grande mandamiento. Y el segundo es semejante: Amarás a tu prójimo como a ti mismo. De estos dos mandamientos depende toda la ley y los </a:t>
            </a:r>
            <a:r>
              <a:rPr lang="es-ES_tradnl" sz="2000" dirty="0" smtClean="0">
                <a:solidFill>
                  <a:srgbClr val="FF0000"/>
                </a:solidFill>
              </a:rPr>
              <a:t>profetas. Mateo </a:t>
            </a:r>
            <a:r>
              <a:rPr lang="es-ES_tradnl" sz="2000" dirty="0">
                <a:solidFill>
                  <a:srgbClr val="FF0000"/>
                </a:solidFill>
              </a:rPr>
              <a:t>22:37-</a:t>
            </a:r>
            <a:r>
              <a:rPr lang="es-ES_tradnl" sz="2000" dirty="0" smtClean="0">
                <a:solidFill>
                  <a:srgbClr val="FF0000"/>
                </a:solidFill>
              </a:rPr>
              <a:t>40</a:t>
            </a:r>
            <a:r>
              <a:rPr lang="es-ES_tradnl" sz="2000" dirty="0" smtClean="0">
                <a:solidFill>
                  <a:schemeClr val="accent5">
                    <a:lumMod val="75000"/>
                  </a:schemeClr>
                </a:solidFill>
              </a:rPr>
              <a:t>. </a:t>
            </a:r>
            <a:r>
              <a:rPr lang="es-ES_tradnl" sz="2000" dirty="0">
                <a:solidFill>
                  <a:srgbClr val="000000"/>
                </a:solidFill>
              </a:rPr>
              <a:t>El amar de todo corazón (I. E. V.) es fundamental en la familia.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sp>
        <p:nvSpPr>
          <p:cNvPr id="7"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a:t>ENFOQUE DIVINO</a:t>
            </a:r>
          </a:p>
        </p:txBody>
      </p:sp>
    </p:spTree>
    <p:extLst>
      <p:ext uri="{BB962C8B-B14F-4D97-AF65-F5344CB8AC3E}">
        <p14:creationId xmlns:p14="http://schemas.microsoft.com/office/powerpoint/2010/main" val="23076890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04871" y="1034519"/>
            <a:ext cx="8561885" cy="541276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FF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smtClean="0">
                <a:solidFill>
                  <a:srgbClr val="000000"/>
                </a:solidFill>
              </a:rPr>
              <a:t>“Aprobar </a:t>
            </a:r>
            <a:r>
              <a:rPr lang="es-ES_tradnl" sz="2000" dirty="0">
                <a:solidFill>
                  <a:srgbClr val="000000"/>
                </a:solidFill>
              </a:rPr>
              <a:t>o desaprobar lo que dice y hace su familia” Dios equipó al hombre y a la mujer, les dio posición (Cabeza - Ayuda idónea) y responsabilidad; lo cual deben cumplir no importando la adversidad. El rol y la posición debe ser reconocido y respetado por el </a:t>
            </a:r>
            <a:r>
              <a:rPr lang="es-ES_tradnl" sz="2000" dirty="0" smtClean="0">
                <a:solidFill>
                  <a:srgbClr val="000000"/>
                </a:solidFill>
              </a:rPr>
              <a:t>cónyuge</a:t>
            </a:r>
            <a:r>
              <a:rPr lang="es-ES_tradnl" sz="2000" dirty="0">
                <a:solidFill>
                  <a:srgbClr val="000000"/>
                </a:solidFill>
              </a:rPr>
              <a:t>; para que puedan ser bendecidos entre </a:t>
            </a:r>
            <a:r>
              <a:rPr lang="es-ES_tradnl" sz="2000" dirty="0" smtClean="0">
                <a:solidFill>
                  <a:srgbClr val="000000"/>
                </a:solidFill>
              </a:rPr>
              <a:t>sí. </a:t>
            </a:r>
            <a:r>
              <a:rPr lang="es-ES_tradnl" sz="2000" dirty="0">
                <a:solidFill>
                  <a:srgbClr val="000000"/>
                </a:solidFill>
              </a:rPr>
              <a:t>Ignorar o violentar esta verdad es oponerse a Dios y a su favor, y hacerle fácil el ministerio al diablo de: robar, matar y destruir la familia.</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2000" dirty="0">
                <a:solidFill>
                  <a:srgbClr val="000000"/>
                </a:solidFill>
              </a:rPr>
              <a:t>Fuimos creados para movernos bajo la autoridad espiritual y dirección inteligente de Dios, pero debido a que nuestros primeros padres le cedieron al diablo la autoridad recibida de Dios; hoy nos toca escoger entre Dios y el </a:t>
            </a:r>
            <a:r>
              <a:rPr lang="es-ES_tradnl" sz="2000" dirty="0" smtClean="0">
                <a:solidFill>
                  <a:srgbClr val="000000"/>
                </a:solidFill>
              </a:rPr>
              <a:t>diablo, </a:t>
            </a:r>
            <a:r>
              <a:rPr lang="es-ES_tradnl" sz="2000" dirty="0">
                <a:solidFill>
                  <a:srgbClr val="000000"/>
                </a:solidFill>
              </a:rPr>
              <a:t>bajo que autoridad y dirección queremos estar. </a:t>
            </a:r>
            <a:r>
              <a:rPr lang="es-ES_tradnl" sz="2000" dirty="0">
                <a:solidFill>
                  <a:srgbClr val="FF0000"/>
                </a:solidFill>
              </a:rPr>
              <a:t>Y acercándose Elías a todo el pueblo, dijo: ¿Hasta cuándo claudicaréis vosotros entre dos pensamientos? Si Jehová es Dios, seguidle; y si Baal, id en pos de él. Y el pueblo no respondió palabra. 1 Reyes 18:21</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sp>
        <p:nvSpPr>
          <p:cNvPr id="2" name="CuadroTexto 1"/>
          <p:cNvSpPr txBox="1"/>
          <p:nvPr/>
        </p:nvSpPr>
        <p:spPr>
          <a:xfrm>
            <a:off x="7103423" y="600140"/>
            <a:ext cx="184666" cy="369332"/>
          </a:xfrm>
          <a:prstGeom prst="rect">
            <a:avLst/>
          </a:prstGeom>
          <a:noFill/>
        </p:spPr>
        <p:txBody>
          <a:bodyPr wrap="none" rtlCol="0">
            <a:spAutoFit/>
          </a:bodyPr>
          <a:lstStyle/>
          <a:p>
            <a:endParaRPr lang="es-ES" dirty="0"/>
          </a:p>
        </p:txBody>
      </p:sp>
      <p:sp>
        <p:nvSpPr>
          <p:cNvPr id="3" name="CuadroTexto 2"/>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8"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869801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30681"/>
            <a:ext cx="8561885" cy="516161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smtClean="0">
                <a:solidFill>
                  <a:srgbClr val="FF0000"/>
                </a:solidFill>
              </a:rPr>
              <a:t>Dijo </a:t>
            </a:r>
            <a:r>
              <a:rPr lang="es-ES_tradnl" sz="1700" dirty="0">
                <a:solidFill>
                  <a:srgbClr val="FF0000"/>
                </a:solidFill>
              </a:rPr>
              <a:t>entonces Adán: Esto es ahora hueso de mis huesos y carne de mi carne; ésta será llamada Varona, porque del varón fue tomada. Por tanto, dejará el hombre a su padre y a su madre, y se unirá a su mujer, y serán una sola carne. Y estaban ambos desnudos, Adán y su mujer, y no se avergonzaban. Génesis 2:23-25</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rgbClr val="000000"/>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000000"/>
                </a:solidFill>
              </a:rPr>
              <a:t>Le corresponde al hombre y a la mujer cambiar la posición de prioridad que tenían con sus padres al estar solteros, por la de su cónyuge. Les corresponde asumir la autoridad de cabeza y ayuda idónea para tener autoridad espiritual, mantenerse unidos y no permitir que nada ni nadie interfiera en esa unidad (solo Dios). Ser dueños de todo lo que tiene el otro, sin dejar nada por fuera. Y les corresponde estar siempre desnudos (intelectual, sentimental, emocional y espiritualmente). No pueden admitir tapados ni secretos que el otro no pueda saber. De hacerlo, la seguridad conyugal, familiar, espiritual, económica, etc., se verán seriamente afectadas.</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1700" dirty="0">
              <a:solidFill>
                <a:schemeClr val="accent5">
                  <a:lumMod val="75000"/>
                </a:schemeClr>
              </a:solidFill>
            </a:endParaRP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ES_tradnl" sz="1700" dirty="0">
                <a:solidFill>
                  <a:srgbClr val="FF0000"/>
                </a:solidFill>
              </a:rPr>
              <a:t>Jesús afirmo este principio para el matrimonio: y dijo: Por esto el hombre dejará padre y madre, y se unirá a su mujer, y los dos serán una sola carne? 6 Así que no son ya más dos, sino una sola carne; por tanto, lo que Dios juntó, no lo separe el hombre. Mateo 19:5-6</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chemeClr val="accent5">
                  <a:lumMod val="75000"/>
                </a:schemeClr>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smtClean="0"/>
              <a:t>1</a:t>
            </a:r>
            <a:endParaRPr dirty="0"/>
          </a:p>
        </p:txBody>
      </p:sp>
      <p:sp>
        <p:nvSpPr>
          <p:cNvPr id="9" name="CuadroTexto 8"/>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10"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27556672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114"/>
          <p:cNvSpPr/>
          <p:nvPr/>
        </p:nvSpPr>
        <p:spPr>
          <a:xfrm>
            <a:off x="3346738" y="1369481"/>
            <a:ext cx="8561885" cy="527733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r>
              <a:rPr lang="es-CO" sz="2000" dirty="0" smtClean="0">
                <a:latin typeface="Arial Hebrew"/>
                <a:ea typeface="Arial Unicode MS" panose="020B0604020202020204" pitchFamily="34" charset="-128"/>
                <a:cs typeface="Arial Hebrew"/>
              </a:rPr>
              <a:t>Cuando </a:t>
            </a:r>
            <a:r>
              <a:rPr lang="es-CO" sz="2000" dirty="0">
                <a:latin typeface="Arial Hebrew"/>
                <a:ea typeface="Arial Unicode MS" panose="020B0604020202020204" pitchFamily="34" charset="-128"/>
                <a:cs typeface="Arial Hebrew"/>
              </a:rPr>
              <a:t>alguno fuere recién casado, no saldrá a la guerra, ni en ninguna cosa se le ocupará; libre estará en su casa por un año, para alegrar a la mujer que tomó. (Deuteronomio 24:5).</a:t>
            </a:r>
          </a:p>
          <a:p>
            <a:endParaRPr lang="es-CO" sz="2000" dirty="0">
              <a:latin typeface="Arial Hebrew"/>
              <a:ea typeface="Arial Unicode MS" panose="020B0604020202020204" pitchFamily="34" charset="-128"/>
              <a:cs typeface="Arial Hebrew"/>
            </a:endParaRPr>
          </a:p>
          <a:p>
            <a:r>
              <a:rPr lang="es-CO" sz="2000" dirty="0">
                <a:latin typeface="Arial Hebrew"/>
                <a:ea typeface="Arial Unicode MS" panose="020B0604020202020204" pitchFamily="34" charset="-128"/>
                <a:cs typeface="Arial Hebrew"/>
              </a:rPr>
              <a:t>Aquí podemos ver lo importante que es para Dios el matrimonio. El hombre debía alegrar a su esposa durante un año, y no se le permitía hacer otra cosa. </a:t>
            </a:r>
          </a:p>
          <a:p>
            <a:endParaRPr lang="es-CO" sz="2000" dirty="0">
              <a:latin typeface="Arial Hebrew"/>
              <a:ea typeface="Arial Unicode MS" panose="020B0604020202020204" pitchFamily="34" charset="-128"/>
              <a:cs typeface="Arial Hebrew"/>
            </a:endParaRPr>
          </a:p>
          <a:p>
            <a:r>
              <a:rPr lang="es-CO" sz="2000" dirty="0">
                <a:solidFill>
                  <a:srgbClr val="FF0000"/>
                </a:solidFill>
                <a:latin typeface="Arial Hebrew"/>
                <a:ea typeface="Arial Unicode MS" panose="020B0604020202020204" pitchFamily="34" charset="-128"/>
                <a:cs typeface="Arial Hebrew"/>
              </a:rPr>
              <a:t>Sea bendito tu manantial, Y alégrate con la mujer de tu juventud, </a:t>
            </a:r>
            <a:r>
              <a:rPr lang="es-CO" sz="2000" dirty="0" smtClean="0">
                <a:solidFill>
                  <a:srgbClr val="FF0000"/>
                </a:solidFill>
                <a:latin typeface="Arial Hebrew"/>
                <a:ea typeface="Arial Unicode MS" panose="020B0604020202020204" pitchFamily="34" charset="-128"/>
                <a:cs typeface="Arial Hebrew"/>
              </a:rPr>
              <a:t>Como </a:t>
            </a:r>
            <a:r>
              <a:rPr lang="es-CO" sz="2000" dirty="0">
                <a:solidFill>
                  <a:srgbClr val="FF0000"/>
                </a:solidFill>
                <a:latin typeface="Arial Hebrew"/>
                <a:ea typeface="Arial Unicode MS" panose="020B0604020202020204" pitchFamily="34" charset="-128"/>
                <a:cs typeface="Arial Hebrew"/>
              </a:rPr>
              <a:t>cierva amada y graciosa gacela. Sus caricias te satisfagan en todo tiempo, Y en su amor recréate siempre. Proverbios 5:18-19</a:t>
            </a:r>
          </a:p>
          <a:p>
            <a:endParaRPr lang="es-CO" sz="2000" dirty="0">
              <a:latin typeface="Arial Hebrew"/>
              <a:ea typeface="Arial Unicode MS" panose="020B0604020202020204" pitchFamily="34" charset="-128"/>
              <a:cs typeface="Arial Hebrew"/>
            </a:endParaRPr>
          </a:p>
          <a:p>
            <a:r>
              <a:rPr lang="es-CO" sz="2000" dirty="0">
                <a:solidFill>
                  <a:srgbClr val="FF0000"/>
                </a:solidFill>
                <a:latin typeface="Arial Hebrew"/>
                <a:ea typeface="Arial Unicode MS" panose="020B0604020202020204" pitchFamily="34" charset="-128"/>
                <a:cs typeface="Arial Hebrew"/>
              </a:rPr>
              <a:t>Goza de la vida con la mujer que amas, todos los días de la vida de tu vanidad que te son dados debajo del sol, todos los días de tu vanidad; porque esta es tu parte en la vida, y en tu trabajo con que te afanas debajo del sol. Eclesiastés 9:9</a:t>
            </a:r>
          </a:p>
          <a:p>
            <a:pPr algn="just">
              <a:lnSpc>
                <a:spcPct val="96000"/>
              </a:lnSpc>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842000" algn="l"/>
              </a:tabLst>
              <a:defRPr sz="2100">
                <a:solidFill>
                  <a:srgbClr val="D71A16"/>
                </a:solidFill>
                <a:latin typeface="Arial Hebrew"/>
                <a:ea typeface="Arial Hebrew"/>
                <a:cs typeface="Arial Hebrew"/>
                <a:sym typeface="Arial Hebrew"/>
              </a:defRPr>
            </a:pPr>
            <a:endParaRPr lang="es-ES_tradnl" sz="2000" dirty="0">
              <a:solidFill>
                <a:srgbClr val="000000"/>
              </a:solidFill>
            </a:endParaRPr>
          </a:p>
        </p:txBody>
      </p:sp>
      <p:pic>
        <p:nvPicPr>
          <p:cNvPr id="4" name="image3.png"/>
          <p:cNvPicPr>
            <a:picLocks noChangeAspect="1"/>
          </p:cNvPicPr>
          <p:nvPr/>
        </p:nvPicPr>
        <p:blipFill>
          <a:blip r:embed="rId2">
            <a:extLst/>
          </a:blip>
          <a:stretch>
            <a:fillRect/>
          </a:stretch>
        </p:blipFill>
        <p:spPr>
          <a:xfrm>
            <a:off x="11187462" y="0"/>
            <a:ext cx="659568" cy="929390"/>
          </a:xfrm>
          <a:prstGeom prst="rect">
            <a:avLst/>
          </a:prstGeom>
          <a:ln w="12700">
            <a:miter lim="400000"/>
          </a:ln>
        </p:spPr>
      </p:pic>
      <p:sp>
        <p:nvSpPr>
          <p:cNvPr id="5" name="Shape 111"/>
          <p:cNvSpPr/>
          <p:nvPr/>
        </p:nvSpPr>
        <p:spPr>
          <a:xfrm>
            <a:off x="11063816" y="35909"/>
            <a:ext cx="829740" cy="363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1600" spc="80">
                <a:solidFill>
                  <a:srgbClr val="EBE1E1"/>
                </a:solidFill>
                <a:latin typeface="Arial Hebrew Light"/>
                <a:ea typeface="Arial Hebrew Light"/>
                <a:cs typeface="Arial Hebrew Light"/>
                <a:sym typeface="Arial Hebrew Light"/>
              </a:defRPr>
            </a:lvl1pPr>
          </a:lstStyle>
          <a:p>
            <a:r>
              <a:rPr dirty="0" smtClean="0"/>
              <a:t>DIA</a:t>
            </a:r>
            <a:endParaRPr dirty="0"/>
          </a:p>
        </p:txBody>
      </p:sp>
      <p:sp>
        <p:nvSpPr>
          <p:cNvPr id="8" name="Shape 112"/>
          <p:cNvSpPr/>
          <p:nvPr/>
        </p:nvSpPr>
        <p:spPr>
          <a:xfrm>
            <a:off x="11063816" y="305080"/>
            <a:ext cx="829740" cy="430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8249" algn="ctr">
              <a:lnSpc>
                <a:spcPct val="110000"/>
              </a:lnSpc>
              <a:defRPr sz="2000" spc="79">
                <a:solidFill>
                  <a:srgbClr val="EBE1E1"/>
                </a:solidFill>
                <a:latin typeface="Arial Hebrew Light"/>
                <a:ea typeface="Arial Hebrew Light"/>
                <a:cs typeface="Arial Hebrew Light"/>
                <a:sym typeface="Arial Hebrew Light"/>
              </a:defRPr>
            </a:lvl1pPr>
          </a:lstStyle>
          <a:p>
            <a:r>
              <a:rPr lang="es-ES" dirty="0"/>
              <a:t>2</a:t>
            </a:r>
            <a:endParaRPr dirty="0"/>
          </a:p>
        </p:txBody>
      </p:sp>
      <p:sp>
        <p:nvSpPr>
          <p:cNvPr id="2" name="CuadroTexto 1"/>
          <p:cNvSpPr txBox="1"/>
          <p:nvPr/>
        </p:nvSpPr>
        <p:spPr>
          <a:xfrm>
            <a:off x="4158782" y="697838"/>
            <a:ext cx="184666" cy="369332"/>
          </a:xfrm>
          <a:prstGeom prst="rect">
            <a:avLst/>
          </a:prstGeom>
          <a:noFill/>
        </p:spPr>
        <p:txBody>
          <a:bodyPr wrap="none" rtlCol="0">
            <a:spAutoFit/>
          </a:bodyPr>
          <a:lstStyle/>
          <a:p>
            <a:endParaRPr lang="es-ES" dirty="0"/>
          </a:p>
        </p:txBody>
      </p:sp>
      <p:sp>
        <p:nvSpPr>
          <p:cNvPr id="11" name="CuadroTexto 10"/>
          <p:cNvSpPr txBox="1"/>
          <p:nvPr/>
        </p:nvSpPr>
        <p:spPr>
          <a:xfrm>
            <a:off x="3293533" y="767621"/>
            <a:ext cx="8582722" cy="738664"/>
          </a:xfrm>
          <a:prstGeom prst="rect">
            <a:avLst/>
          </a:prstGeom>
          <a:noFill/>
        </p:spPr>
        <p:txBody>
          <a:bodyPr wrap="square" rtlCol="0">
            <a:spAutoFit/>
          </a:bodyPr>
          <a:lstStyle/>
          <a:p>
            <a:r>
              <a:rPr lang="es-ES_tradnl" sz="2200" dirty="0">
                <a:solidFill>
                  <a:schemeClr val="tx1">
                    <a:lumMod val="95000"/>
                    <a:lumOff val="5000"/>
                  </a:schemeClr>
                </a:solidFill>
                <a:latin typeface="Arial Hebrew"/>
                <a:cs typeface="Arial Hebrew"/>
              </a:rPr>
              <a:t>N</a:t>
            </a:r>
            <a:r>
              <a:rPr lang="en-US" sz="2200" dirty="0" err="1">
                <a:solidFill>
                  <a:schemeClr val="tx1">
                    <a:lumMod val="95000"/>
                    <a:lumOff val="5000"/>
                  </a:schemeClr>
                </a:solidFill>
                <a:latin typeface="Arial Hebrew"/>
                <a:cs typeface="Arial Hebrew"/>
              </a:rPr>
              <a:t>ú</a:t>
            </a:r>
            <a:r>
              <a:rPr lang="es-ES_tradnl" sz="2200" dirty="0">
                <a:solidFill>
                  <a:schemeClr val="tx1">
                    <a:lumMod val="95000"/>
                    <a:lumOff val="5000"/>
                  </a:schemeClr>
                </a:solidFill>
                <a:latin typeface="Arial Hebrew"/>
                <a:cs typeface="Arial Hebrew"/>
              </a:rPr>
              <a:t>meros 30:1-16</a:t>
            </a:r>
            <a:endParaRPr lang="es-CO" sz="2200" dirty="0">
              <a:solidFill>
                <a:schemeClr val="tx1">
                  <a:lumMod val="95000"/>
                  <a:lumOff val="5000"/>
                </a:schemeClr>
              </a:solidFill>
              <a:latin typeface="Arial Hebrew"/>
              <a:cs typeface="Arial Hebrew"/>
            </a:endParaRPr>
          </a:p>
          <a:p>
            <a:endParaRPr lang="es-ES" sz="2000" dirty="0"/>
          </a:p>
        </p:txBody>
      </p:sp>
      <p:sp>
        <p:nvSpPr>
          <p:cNvPr id="12" name="Shape 113"/>
          <p:cNvSpPr txBox="1">
            <a:spLocks/>
          </p:cNvSpPr>
          <p:nvPr/>
        </p:nvSpPr>
        <p:spPr>
          <a:xfrm>
            <a:off x="3346739" y="168257"/>
            <a:ext cx="7717079" cy="7169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marR="0" indent="0" algn="just" defTabSz="859536" rtl="0" latinLnBrk="0">
              <a:lnSpc>
                <a:spcPct val="90000"/>
              </a:lnSpc>
              <a:spcBef>
                <a:spcPts val="0"/>
              </a:spcBef>
              <a:spcAft>
                <a:spcPts val="0"/>
              </a:spcAft>
              <a:buClrTx/>
              <a:buSzTx/>
              <a:buFontTx/>
              <a:buNone/>
              <a:tabLst/>
              <a:defRPr sz="3008" b="1" i="0" u="none" strike="noStrike" cap="none" spc="282" baseline="0">
                <a:ln>
                  <a:noFill/>
                </a:ln>
                <a:solidFill>
                  <a:srgbClr val="262626"/>
                </a:solidFill>
                <a:uFillTx/>
                <a:latin typeface="Arial Hebrew"/>
                <a:ea typeface="Arial Hebrew"/>
                <a:cs typeface="Arial Hebrew"/>
                <a:sym typeface="Arial Hebrew"/>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Calibri Light"/>
                <a:ea typeface="Calibri Light"/>
                <a:cs typeface="Calibri Light"/>
                <a:sym typeface="Calibri Light"/>
              </a:defRPr>
            </a:lvl9pPr>
          </a:lstStyle>
          <a:p>
            <a:pPr algn="l">
              <a:lnSpc>
                <a:spcPct val="150000"/>
              </a:lnSpc>
            </a:pPr>
            <a:r>
              <a:rPr lang="es-CO" sz="2600" dirty="0" smtClean="0"/>
              <a:t>EL ROL DEL ESPOSO</a:t>
            </a:r>
            <a:endParaRPr lang="es-CO" sz="2600" dirty="0"/>
          </a:p>
        </p:txBody>
      </p:sp>
    </p:spTree>
    <p:extLst>
      <p:ext uri="{BB962C8B-B14F-4D97-AF65-F5344CB8AC3E}">
        <p14:creationId xmlns:p14="http://schemas.microsoft.com/office/powerpoint/2010/main" val="40363907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18178</TotalTime>
  <Words>8307</Words>
  <Application>Microsoft Macintosh PowerPoint</Application>
  <PresentationFormat>Personalizado</PresentationFormat>
  <Paragraphs>391</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NOMBRES Y ATRIBUTOS DE DIOS PADRE</dc:title>
  <dc:creator>JESUCRISTO</dc:creator>
  <cp:lastModifiedBy>New Creation</cp:lastModifiedBy>
  <cp:revision>344</cp:revision>
  <dcterms:created xsi:type="dcterms:W3CDTF">2015-07-31T18:02:47Z</dcterms:created>
  <dcterms:modified xsi:type="dcterms:W3CDTF">2016-12-03T20:33:05Z</dcterms:modified>
</cp:coreProperties>
</file>