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3" r:id="rId4"/>
    <p:sldId id="284" r:id="rId5"/>
    <p:sldId id="265" r:id="rId6"/>
    <p:sldId id="285" r:id="rId7"/>
    <p:sldId id="286" r:id="rId8"/>
    <p:sldId id="287" r:id="rId9"/>
    <p:sldId id="288" r:id="rId10"/>
    <p:sldId id="289" r:id="rId11"/>
    <p:sldId id="290" r:id="rId12"/>
    <p:sldId id="291" r:id="rId13"/>
    <p:sldId id="308" r:id="rId14"/>
    <p:sldId id="309"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7" r:id="rId29"/>
    <p:sldId id="305" r:id="rId30"/>
    <p:sldId id="306"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ECCA"/>
          </a:solidFill>
        </a:fill>
      </a:tcStyle>
    </a:wholeTbl>
    <a:band2H>
      <a:tcTxStyle/>
      <a:tcStyle>
        <a:tcBdr/>
        <a:fill>
          <a:solidFill>
            <a:srgbClr val="FFF5E6"/>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1"/>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1"/>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EDDACD"/>
          </a:solidFill>
        </a:fill>
      </a:tcStyle>
    </a:wholeTbl>
    <a:band2H>
      <a:tcTxStyle/>
      <a:tcStyle>
        <a:tcBdr/>
        <a:fill>
          <a:solidFill>
            <a:srgbClr val="F6EDE8"/>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3"/>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3"/>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DED3D3"/>
          </a:solidFill>
        </a:fill>
      </a:tcStyle>
    </a:wholeTbl>
    <a:band2H>
      <a:tcTxStyle/>
      <a:tcStyle>
        <a:tcBdr/>
        <a:fill>
          <a:solidFill>
            <a:srgbClr val="EFEAEA"/>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6"/>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6"/>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4"/>
          </a:solidFill>
        </a:fill>
      </a:tcStyle>
    </a:band2H>
    <a:firstCol>
      <a:tcTxStyle b="on"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4"/>
          </a:solidFill>
        </a:fill>
      </a:tcStyle>
    </a:lastRow>
    <a:firstRow>
      <a:tcTxStyle b="on" i="off">
        <a:fontRef idx="minor">
          <a:schemeClr val="accent4"/>
        </a:fontRef>
        <a:schemeClr val="accent4"/>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000000"/>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000000"/>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98"/>
    <p:restoredTop sz="50000"/>
  </p:normalViewPr>
  <p:slideViewPr>
    <p:cSldViewPr snapToGrid="0" snapToObjects="1">
      <p:cViewPr varScale="1">
        <p:scale>
          <a:sx n="68" d="100"/>
          <a:sy n="68" d="100"/>
        </p:scale>
        <p:origin x="72" y="1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43" d="100"/>
        <a:sy n="14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75692183"/>
      </p:ext>
    </p:extLst>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Calibri"/>
      </a:defRPr>
    </a:lvl1pPr>
    <a:lvl2pPr indent="228600" latinLnBrk="0">
      <a:defRPr sz="1200">
        <a:solidFill>
          <a:srgbClr val="FFFFFF"/>
        </a:solidFill>
        <a:latin typeface="+mj-lt"/>
        <a:ea typeface="+mj-ea"/>
        <a:cs typeface="+mj-cs"/>
        <a:sym typeface="Calibri"/>
      </a:defRPr>
    </a:lvl2pPr>
    <a:lvl3pPr indent="457200" latinLnBrk="0">
      <a:defRPr sz="1200">
        <a:solidFill>
          <a:srgbClr val="FFFFFF"/>
        </a:solidFill>
        <a:latin typeface="+mj-lt"/>
        <a:ea typeface="+mj-ea"/>
        <a:cs typeface="+mj-cs"/>
        <a:sym typeface="Calibri"/>
      </a:defRPr>
    </a:lvl3pPr>
    <a:lvl4pPr indent="685800" latinLnBrk="0">
      <a:defRPr sz="1200">
        <a:solidFill>
          <a:srgbClr val="FFFFFF"/>
        </a:solidFill>
        <a:latin typeface="+mj-lt"/>
        <a:ea typeface="+mj-ea"/>
        <a:cs typeface="+mj-cs"/>
        <a:sym typeface="Calibri"/>
      </a:defRPr>
    </a:lvl4pPr>
    <a:lvl5pPr indent="914400" latinLnBrk="0">
      <a:defRPr sz="1200">
        <a:solidFill>
          <a:srgbClr val="FFFFFF"/>
        </a:solidFill>
        <a:latin typeface="+mj-lt"/>
        <a:ea typeface="+mj-ea"/>
        <a:cs typeface="+mj-cs"/>
        <a:sym typeface="Calibri"/>
      </a:defRPr>
    </a:lvl5pPr>
    <a:lvl6pPr indent="1143000" latinLnBrk="0">
      <a:defRPr sz="1200">
        <a:solidFill>
          <a:srgbClr val="FFFFFF"/>
        </a:solidFill>
        <a:latin typeface="+mj-lt"/>
        <a:ea typeface="+mj-ea"/>
        <a:cs typeface="+mj-cs"/>
        <a:sym typeface="Calibri"/>
      </a:defRPr>
    </a:lvl6pPr>
    <a:lvl7pPr indent="1371600" latinLnBrk="0">
      <a:defRPr sz="1200">
        <a:solidFill>
          <a:srgbClr val="FFFFFF"/>
        </a:solidFill>
        <a:latin typeface="+mj-lt"/>
        <a:ea typeface="+mj-ea"/>
        <a:cs typeface="+mj-cs"/>
        <a:sym typeface="Calibri"/>
      </a:defRPr>
    </a:lvl7pPr>
    <a:lvl8pPr indent="1600200" latinLnBrk="0">
      <a:defRPr sz="1200">
        <a:solidFill>
          <a:srgbClr val="FFFFFF"/>
        </a:solidFill>
        <a:latin typeface="+mj-lt"/>
        <a:ea typeface="+mj-ea"/>
        <a:cs typeface="+mj-cs"/>
        <a:sym typeface="Calibri"/>
      </a:defRPr>
    </a:lvl8pPr>
    <a:lvl9pPr indent="1828800" latinLnBrk="0">
      <a:defRPr sz="1200">
        <a:solidFill>
          <a:srgbClr val="FFFFFF"/>
        </a:solidFill>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Shape 12"/>
          <p:cNvSpPr>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20" name="Shape 20"/>
          <p:cNvSpPr>
            <a:spLocks noGrp="1"/>
          </p:cNvSpPr>
          <p:nvPr>
            <p:ph type="title"/>
          </p:nvPr>
        </p:nvSpPr>
        <p:spPr>
          <a:xfrm>
            <a:off x="839787" y="365125"/>
            <a:ext cx="10515601" cy="1325563"/>
          </a:xfrm>
          <a:prstGeom prst="rect">
            <a:avLst/>
          </a:prstGeom>
        </p:spPr>
        <p:txBody>
          <a:bodyPr/>
          <a:lstStyle/>
          <a:p>
            <a:r>
              <a:t>Texto del título</a:t>
            </a:r>
          </a:p>
        </p:txBody>
      </p:sp>
      <p:sp>
        <p:nvSpPr>
          <p:cNvPr id="21" name="Shape 21"/>
          <p:cNvSpPr>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22" name="Shape 22"/>
          <p:cNvSpPr>
            <a:spLocks noGrp="1"/>
          </p:cNvSpPr>
          <p:nvPr>
            <p:ph type="body" sz="quarter" idx="13"/>
          </p:nvPr>
        </p:nvSpPr>
        <p:spPr>
          <a:xfrm>
            <a:off x="6172200" y="1681163"/>
            <a:ext cx="5183188" cy="823914"/>
          </a:xfrm>
          <a:prstGeom prst="rect">
            <a:avLst/>
          </a:prstGeom>
        </p:spPr>
        <p:txBody>
          <a:bodyPr anchor="b"/>
          <a:lstStyle/>
          <a:p>
            <a:endParaRPr/>
          </a:p>
        </p:txBody>
      </p:sp>
      <p:sp>
        <p:nvSpPr>
          <p:cNvPr id="23" name="Shape 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Texto del título</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45" name="Shape 45"/>
          <p:cNvSpPr>
            <a:spLocks noGrp="1"/>
          </p:cNvSpPr>
          <p:nvPr>
            <p:ph type="title"/>
          </p:nvPr>
        </p:nvSpPr>
        <p:spPr>
          <a:xfrm>
            <a:off x="839787" y="457200"/>
            <a:ext cx="3932240" cy="1600200"/>
          </a:xfrm>
          <a:prstGeom prst="rect">
            <a:avLst/>
          </a:prstGeom>
        </p:spPr>
        <p:txBody>
          <a:bodyPr anchor="b"/>
          <a:lstStyle>
            <a:lvl1pPr>
              <a:defRPr sz="3200"/>
            </a:lvl1pPr>
          </a:lstStyle>
          <a:p>
            <a:r>
              <a:t>Texto del título</a:t>
            </a:r>
          </a:p>
        </p:txBody>
      </p:sp>
      <p:sp>
        <p:nvSpPr>
          <p:cNvPr id="46" name="Shape 46"/>
          <p:cNvSpPr>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47" name="Shape 47"/>
          <p:cNvSpPr>
            <a:spLocks noGrp="1"/>
          </p:cNvSpPr>
          <p:nvPr>
            <p:ph type="body" sz="quarter" idx="13"/>
          </p:nvPr>
        </p:nvSpPr>
        <p:spPr>
          <a:xfrm>
            <a:off x="839787" y="2057400"/>
            <a:ext cx="3932238" cy="3811588"/>
          </a:xfrm>
          <a:prstGeom prst="rect">
            <a:avLst/>
          </a:prstGeom>
        </p:spPr>
        <p:txBody>
          <a:bodyPr/>
          <a:lstStyle/>
          <a:p>
            <a:endParaRPr/>
          </a:p>
        </p:txBody>
      </p:sp>
      <p:sp>
        <p:nvSpPr>
          <p:cNvPr id="48" name="Shape 4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55" name="Shape 55"/>
          <p:cNvSpPr>
            <a:spLocks noGrp="1"/>
          </p:cNvSpPr>
          <p:nvPr>
            <p:ph type="title"/>
          </p:nvPr>
        </p:nvSpPr>
        <p:spPr>
          <a:xfrm>
            <a:off x="839787" y="457200"/>
            <a:ext cx="3932240" cy="1600200"/>
          </a:xfrm>
          <a:prstGeom prst="rect">
            <a:avLst/>
          </a:prstGeom>
        </p:spPr>
        <p:txBody>
          <a:bodyPr anchor="b"/>
          <a:lstStyle>
            <a:lvl1pPr>
              <a:defRPr sz="3200"/>
            </a:lvl1pPr>
          </a:lstStyle>
          <a:p>
            <a:r>
              <a:t>Texto del título</a:t>
            </a:r>
          </a:p>
        </p:txBody>
      </p:sp>
      <p:sp>
        <p:nvSpPr>
          <p:cNvPr id="56" name="Shape 56"/>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57" name="Shape 57"/>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Texto del título</a:t>
            </a:r>
          </a:p>
        </p:txBody>
      </p:sp>
      <p:sp>
        <p:nvSpPr>
          <p:cNvPr id="66" name="Shape 66"/>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7" name="Shape 6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74" name="Shape 74"/>
          <p:cNvSpPr>
            <a:spLocks noGrp="1"/>
          </p:cNvSpPr>
          <p:nvPr>
            <p:ph type="title"/>
          </p:nvPr>
        </p:nvSpPr>
        <p:spPr>
          <a:xfrm>
            <a:off x="8724900" y="365125"/>
            <a:ext cx="2628900" cy="5811838"/>
          </a:xfrm>
          <a:prstGeom prst="rect">
            <a:avLst/>
          </a:prstGeom>
        </p:spPr>
        <p:txBody>
          <a:bodyPr/>
          <a:lstStyle/>
          <a:p>
            <a:r>
              <a:t>Texto del título</a:t>
            </a:r>
          </a:p>
        </p:txBody>
      </p:sp>
      <p:sp>
        <p:nvSpPr>
          <p:cNvPr id="75" name="Shape 75"/>
          <p:cNvSpPr>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Shape 7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Texto del título</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FFFFFF"/>
                </a:solidFill>
                <a:latin typeface="+mj-lt"/>
                <a:ea typeface="+mj-ea"/>
                <a:cs typeface="+mj-cs"/>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8-9</a:t>
            </a:r>
            <a:endParaRPr dirty="0"/>
          </a:p>
        </p:txBody>
      </p:sp>
      <p:sp>
        <p:nvSpPr>
          <p:cNvPr id="113" name="Shape 113"/>
          <p:cNvSpPr>
            <a:spLocks noGrp="1"/>
          </p:cNvSpPr>
          <p:nvPr>
            <p:ph type="ctrTitle"/>
          </p:nvPr>
        </p:nvSpPr>
        <p:spPr>
          <a:xfrm>
            <a:off x="3346739" y="168257"/>
            <a:ext cx="7717079" cy="716926"/>
          </a:xfrm>
          <a:prstGeom prst="rect">
            <a:avLst/>
          </a:prstGeom>
        </p:spPr>
        <p:txBody>
          <a:bodyPr/>
          <a:lstStyle>
            <a:lvl1pPr algn="just" defTabSz="859536">
              <a:defRPr sz="3008" b="1" spc="282">
                <a:solidFill>
                  <a:srgbClr val="262626"/>
                </a:solidFill>
                <a:latin typeface="Arial Hebrew"/>
                <a:ea typeface="Arial Hebrew"/>
                <a:cs typeface="Arial Hebrew"/>
                <a:sym typeface="Arial Hebrew"/>
              </a:defRPr>
            </a:lvl1pPr>
          </a:lstStyle>
          <a:p>
            <a:r>
              <a:rPr lang="es-ES" dirty="0" smtClean="0"/>
              <a:t>LA IMPORTANCIA DEL NOMBRE</a:t>
            </a:r>
            <a:endParaRPr dirty="0"/>
          </a:p>
        </p:txBody>
      </p:sp>
      <p:sp>
        <p:nvSpPr>
          <p:cNvPr id="114" name="Shape 114"/>
          <p:cNvSpPr/>
          <p:nvPr/>
        </p:nvSpPr>
        <p:spPr>
          <a:xfrm>
            <a:off x="3346739" y="1323610"/>
            <a:ext cx="8472728" cy="43176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200" dirty="0">
                <a:solidFill>
                  <a:schemeClr val="tx1">
                    <a:lumMod val="85000"/>
                    <a:lumOff val="15000"/>
                  </a:schemeClr>
                </a:solidFill>
              </a:rPr>
              <a:t>Por lo cual Dios también le exaltó hasta lo sumo, y le dio un nombre que es sobre todo </a:t>
            </a:r>
            <a:r>
              <a:rPr lang="es-CO" sz="2200" dirty="0" smtClean="0">
                <a:solidFill>
                  <a:schemeClr val="tx1">
                    <a:lumMod val="85000"/>
                    <a:lumOff val="15000"/>
                  </a:schemeClr>
                </a:solidFill>
              </a:rPr>
              <a:t>nombre, 10 </a:t>
            </a:r>
            <a:r>
              <a:rPr lang="es-CO" sz="2200" dirty="0">
                <a:solidFill>
                  <a:schemeClr val="tx1">
                    <a:lumMod val="85000"/>
                    <a:lumOff val="15000"/>
                  </a:schemeClr>
                </a:solidFill>
              </a:rPr>
              <a:t>para que en el nombre de Jesús se doble toda rodilla de los que están en los cielos, y en la tierra, y debajo de la </a:t>
            </a:r>
            <a:r>
              <a:rPr lang="es-CO" sz="2200" dirty="0" smtClean="0">
                <a:solidFill>
                  <a:schemeClr val="tx1">
                    <a:lumMod val="85000"/>
                    <a:lumOff val="15000"/>
                  </a:schemeClr>
                </a:solidFill>
              </a:rPr>
              <a:t>tierra; 11 </a:t>
            </a:r>
            <a:r>
              <a:rPr lang="es-CO" sz="2200" dirty="0">
                <a:solidFill>
                  <a:schemeClr val="tx1">
                    <a:lumMod val="85000"/>
                    <a:lumOff val="15000"/>
                  </a:schemeClr>
                </a:solidFill>
              </a:rPr>
              <a:t>y toda lengua confiese que Jesucristo es el Señor, para gloria de Dios Padre</a:t>
            </a:r>
            <a:r>
              <a:rPr lang="es-CO" sz="2200" dirty="0" smtClean="0">
                <a:solidFill>
                  <a:schemeClr val="tx1">
                    <a:lumMod val="85000"/>
                    <a:lumOff val="15000"/>
                  </a:schemeClr>
                </a:solidFill>
              </a:rPr>
              <a:t>. Filipenses 2:9-11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Y les dijo: Id por todo el mundo y predicad el evangelio a toda criatura. 16 El que creyere y fuere bautizado, será salvo; mas el que no creyere, será condenado. 17 Y estas señales seguirán a los que creen: En mi nombre echarán fuera demonios; hablarán nuevas lenguas; 18 tomarán en las manos serpientes, y si bebieren cosa mortífera, no les hará daño; sobre los enfermos pondrán sus manos, y sanarán. Marcos 16:15-18</a:t>
            </a:r>
          </a:p>
        </p:txBody>
      </p:sp>
    </p:spTree>
    <p:extLst>
      <p:ext uri="{BB962C8B-B14F-4D97-AF65-F5344CB8AC3E}">
        <p14:creationId xmlns:p14="http://schemas.microsoft.com/office/powerpoint/2010/main" val="194029986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10</a:t>
            </a:r>
            <a:endParaRPr dirty="0"/>
          </a:p>
        </p:txBody>
      </p:sp>
      <p:sp>
        <p:nvSpPr>
          <p:cNvPr id="113" name="Shape 113"/>
          <p:cNvSpPr>
            <a:spLocks noGrp="1"/>
          </p:cNvSpPr>
          <p:nvPr>
            <p:ph type="ctrTitle"/>
          </p:nvPr>
        </p:nvSpPr>
        <p:spPr>
          <a:xfrm>
            <a:off x="3346739" y="168257"/>
            <a:ext cx="7717079" cy="716926"/>
          </a:xfrm>
          <a:prstGeom prst="rect">
            <a:avLst/>
          </a:prstGeom>
        </p:spPr>
        <p:txBody>
          <a:bodyPr>
            <a:normAutofit/>
          </a:bodyPr>
          <a:lstStyle>
            <a:lvl1pPr algn="just" defTabSz="859536">
              <a:defRPr sz="3008" b="1" spc="282">
                <a:solidFill>
                  <a:srgbClr val="262626"/>
                </a:solidFill>
                <a:latin typeface="Arial Hebrew"/>
                <a:ea typeface="Arial Hebrew"/>
                <a:cs typeface="Arial Hebrew"/>
                <a:sym typeface="Arial Hebrew"/>
              </a:defRPr>
            </a:lvl1pPr>
          </a:lstStyle>
          <a:p>
            <a:pPr>
              <a:lnSpc>
                <a:spcPct val="150000"/>
              </a:lnSpc>
            </a:pPr>
            <a:r>
              <a:rPr lang="es-ES" sz="2600" dirty="0" smtClean="0"/>
              <a:t>SU NOMBRE &amp; ATRIBUTOS LO DEFINEN</a:t>
            </a:r>
            <a:endParaRPr sz="2600" dirty="0"/>
          </a:p>
        </p:txBody>
      </p:sp>
      <p:sp>
        <p:nvSpPr>
          <p:cNvPr id="114" name="Shape 114"/>
          <p:cNvSpPr/>
          <p:nvPr/>
        </p:nvSpPr>
        <p:spPr>
          <a:xfrm>
            <a:off x="3346739" y="1323610"/>
            <a:ext cx="8472728" cy="53659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C00000"/>
                </a:solidFill>
              </a:rPr>
              <a:t>SOBERANO </a:t>
            </a:r>
            <a:r>
              <a:rPr lang="es-ES_tradnl" sz="2100" dirty="0">
                <a:solidFill>
                  <a:schemeClr val="tx1">
                    <a:lumMod val="85000"/>
                    <a:lumOff val="15000"/>
                  </a:schemeClr>
                </a:solidFill>
              </a:rPr>
              <a:t>(</a:t>
            </a:r>
            <a:r>
              <a:rPr lang="es-ES_tradnl" sz="2100" dirty="0" err="1">
                <a:solidFill>
                  <a:schemeClr val="tx1">
                    <a:lumMod val="85000"/>
                    <a:lumOff val="15000"/>
                  </a:schemeClr>
                </a:solidFill>
              </a:rPr>
              <a:t>heb</a:t>
            </a:r>
            <a:r>
              <a:rPr lang="es-ES_tradnl" sz="2100" dirty="0">
                <a:solidFill>
                  <a:schemeClr val="tx1">
                    <a:lumMod val="85000"/>
                    <a:lumOff val="15000"/>
                  </a:schemeClr>
                </a:solidFill>
              </a:rPr>
              <a:t>. </a:t>
            </a:r>
            <a:r>
              <a:rPr lang="es-ES_tradnl" sz="2100" dirty="0" err="1">
                <a:solidFill>
                  <a:schemeClr val="tx1">
                    <a:lumMod val="85000"/>
                    <a:lumOff val="15000"/>
                  </a:schemeClr>
                </a:solidFill>
              </a:rPr>
              <a:t>melek</a:t>
            </a:r>
            <a:r>
              <a:rPr lang="es-ES_tradnl" sz="2100" dirty="0">
                <a:solidFill>
                  <a:schemeClr val="tx1">
                    <a:lumMod val="85000"/>
                    <a:lumOff val="15000"/>
                  </a:schemeClr>
                </a:solidFill>
              </a:rPr>
              <a:t>; gr. </a:t>
            </a:r>
            <a:r>
              <a:rPr lang="es-ES_tradnl" sz="2100" dirty="0" err="1">
                <a:solidFill>
                  <a:schemeClr val="tx1">
                    <a:lumMod val="85000"/>
                    <a:lumOff val="15000"/>
                  </a:schemeClr>
                </a:solidFill>
              </a:rPr>
              <a:t>basiléus</a:t>
            </a:r>
            <a:r>
              <a:rPr lang="es-ES_tradnl" sz="2100" dirty="0">
                <a:solidFill>
                  <a:schemeClr val="tx1">
                    <a:lumMod val="85000"/>
                    <a:lumOff val="15000"/>
                  </a:schemeClr>
                </a:solidFill>
              </a:rPr>
              <a:t>. Gobierna en su reino con toda autoridad y libertad, sin que </a:t>
            </a:r>
            <a:r>
              <a:rPr lang="es-ES_tradnl" sz="2100">
                <a:solidFill>
                  <a:schemeClr val="tx1">
                    <a:lumMod val="85000"/>
                    <a:lumOff val="15000"/>
                  </a:schemeClr>
                </a:solidFill>
              </a:rPr>
              <a:t>nadie </a:t>
            </a:r>
            <a:r>
              <a:rPr lang="es-ES_tradnl" sz="2100" smtClean="0">
                <a:solidFill>
                  <a:schemeClr val="tx1">
                    <a:lumMod val="85000"/>
                    <a:lumOff val="15000"/>
                  </a:schemeClr>
                </a:solidFill>
              </a:rPr>
              <a:t>lo </a:t>
            </a:r>
            <a:r>
              <a:rPr lang="es-ES_tradnl" sz="2100" dirty="0">
                <a:solidFill>
                  <a:schemeClr val="tx1">
                    <a:lumMod val="85000"/>
                    <a:lumOff val="15000"/>
                  </a:schemeClr>
                </a:solidFill>
              </a:rPr>
              <a:t>pueda impedir)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Y ellos, habiéndolo oído, alzaron unánimes la voz a Dios, y dijeron: Soberano Señor, tú eres el Dios que hiciste el cielo y la tierra, el mar y todo lo que en ellos hay; </a:t>
            </a:r>
            <a:r>
              <a:rPr lang="es-ES_tradnl" sz="2100" dirty="0" err="1">
                <a:solidFill>
                  <a:schemeClr val="tx1">
                    <a:lumMod val="85000"/>
                    <a:lumOff val="15000"/>
                  </a:schemeClr>
                </a:solidFill>
              </a:rPr>
              <a:t>Hch</a:t>
            </a:r>
            <a:r>
              <a:rPr lang="es-ES_tradnl" sz="2100" dirty="0">
                <a:solidFill>
                  <a:schemeClr val="tx1">
                    <a:lumMod val="85000"/>
                    <a:lumOff val="15000"/>
                  </a:schemeClr>
                </a:solidFill>
              </a:rPr>
              <a:t>. 4:24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Te mando delante de Dios, que da vida a todas las cosas, y de Jesucristo, que dio testimonio de la buena profesión delante de Poncio Pilato, 14 que guardes el mandamiento sin mácula ni reprensión, hasta la aparición de nuestro Señor Jesucristo, 15 la cual a su tiempo mostrará el bienaventurado y solo Soberano, Rey de reyes, y Señor de señores, 16 el único que tiene inmortalidad, que habita en luz inaccesible; a quien ninguno de los hombres ha visto ni puede ver, al cual sea la honra y el imperio sempiterno. Amén. 1 Timoteo </a:t>
            </a:r>
            <a:r>
              <a:rPr lang="es-ES_tradnl" sz="2100" dirty="0" smtClean="0">
                <a:solidFill>
                  <a:schemeClr val="tx1">
                    <a:lumMod val="85000"/>
                    <a:lumOff val="15000"/>
                  </a:schemeClr>
                </a:solidFill>
              </a:rPr>
              <a:t>6:13-16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smtClean="0">
                <a:solidFill>
                  <a:srgbClr val="C00000"/>
                </a:solidFill>
              </a:rPr>
              <a:t>¿Qué</a:t>
            </a:r>
            <a:r>
              <a:rPr lang="es-ES" sz="2100" spc="30" dirty="0" smtClean="0">
                <a:solidFill>
                  <a:srgbClr val="C00000"/>
                </a:solidFill>
              </a:rPr>
              <a:t> beneficio le da este atributo?</a:t>
            </a:r>
            <a:endParaRPr lang="es-ES_tradnl" sz="2100" spc="30" dirty="0">
              <a:solidFill>
                <a:srgbClr val="C00000"/>
              </a:solidFill>
            </a:endParaRPr>
          </a:p>
        </p:txBody>
      </p:sp>
    </p:spTree>
    <p:extLst>
      <p:ext uri="{BB962C8B-B14F-4D97-AF65-F5344CB8AC3E}">
        <p14:creationId xmlns:p14="http://schemas.microsoft.com/office/powerpoint/2010/main" val="80401175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3734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sz="1800" dirty="0" smtClean="0"/>
              <a:t>11-12</a:t>
            </a:r>
            <a:endParaRPr sz="1800" dirty="0"/>
          </a:p>
        </p:txBody>
      </p:sp>
      <p:sp>
        <p:nvSpPr>
          <p:cNvPr id="114" name="Shape 114"/>
          <p:cNvSpPr/>
          <p:nvPr/>
        </p:nvSpPr>
        <p:spPr>
          <a:xfrm>
            <a:off x="3346739" y="1323610"/>
            <a:ext cx="8472728" cy="5055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C00000"/>
                </a:solidFill>
              </a:rPr>
              <a:t>INMUTABLE</a:t>
            </a:r>
            <a:r>
              <a:rPr lang="es-ES_tradnl" sz="2100" dirty="0">
                <a:solidFill>
                  <a:schemeClr val="tx1">
                    <a:lumMod val="85000"/>
                    <a:lumOff val="15000"/>
                  </a:schemeClr>
                </a:solidFill>
              </a:rPr>
              <a:t> </a:t>
            </a:r>
            <a:r>
              <a:rPr lang="es-ES_tradnl" sz="2100" dirty="0" smtClean="0">
                <a:solidFill>
                  <a:schemeClr val="tx1">
                    <a:lumMod val="85000"/>
                    <a:lumOff val="15000"/>
                  </a:schemeClr>
                </a:solidFill>
              </a:rPr>
              <a:t>(No </a:t>
            </a:r>
            <a:r>
              <a:rPr lang="es-ES_tradnl" sz="2100" dirty="0">
                <a:solidFill>
                  <a:schemeClr val="tx1">
                    <a:lumMod val="85000"/>
                    <a:lumOff val="15000"/>
                  </a:schemeClr>
                </a:solidFill>
              </a:rPr>
              <a:t>cambia, no mejora ni empeora. Permanece para siempre)</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Toda buena dádiva y todo don perfecto desciende de lo alto, del Padre de las luces, en el cual no hay mudanza, ni sombra de variación. Santiago 1:17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Él es la Roca, cuya obra es perfecta, Porque todos sus caminos son rectitud; Dios de verdad, y sin ninguna iniquidad en él; Es justo y recto. Deuteronomio 32:4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Y respondió Dios a Moisés: YO SOY EL QUE SOY. Y dijo: Así dirás a los hijos de Israel: YO SOY me envió a vosotros. Éxodo 3:14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Porque yo Jehová no cambio; por esto, hijos de Jacob, no habéis sido consumidos. Malaquías </a:t>
            </a:r>
            <a:r>
              <a:rPr lang="es-ES_tradnl" sz="2100" dirty="0" smtClean="0">
                <a:solidFill>
                  <a:schemeClr val="tx1">
                    <a:lumMod val="85000"/>
                    <a:lumOff val="15000"/>
                  </a:schemeClr>
                </a:solidFill>
              </a:rPr>
              <a:t>3:6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a:solidFill>
                  <a:srgbClr val="C00000"/>
                </a:solidFill>
              </a:rPr>
              <a:t>¿Qué</a:t>
            </a:r>
            <a:r>
              <a:rPr lang="es-ES" sz="2100" spc="30" dirty="0">
                <a:solidFill>
                  <a:srgbClr val="C00000"/>
                </a:solidFill>
              </a:rPr>
              <a:t> beneficio le da este atributo</a:t>
            </a:r>
            <a:r>
              <a:rPr lang="es-ES" sz="2100" spc="30" dirty="0" smtClean="0">
                <a:solidFill>
                  <a:srgbClr val="C00000"/>
                </a:solidFill>
              </a:rPr>
              <a:t>?</a:t>
            </a:r>
            <a:endParaRPr lang="es-ES_tradnl" sz="2100" spc="30" dirty="0">
              <a:solidFill>
                <a:srgbClr val="C00000"/>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9740593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3734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sz="1800" dirty="0" smtClean="0"/>
              <a:t>11-12</a:t>
            </a:r>
            <a:endParaRPr sz="1800" dirty="0"/>
          </a:p>
        </p:txBody>
      </p:sp>
      <p:sp>
        <p:nvSpPr>
          <p:cNvPr id="114" name="Shape 114"/>
          <p:cNvSpPr/>
          <p:nvPr/>
        </p:nvSpPr>
        <p:spPr>
          <a:xfrm>
            <a:off x="3346739" y="1323610"/>
            <a:ext cx="8472728" cy="5055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Y </a:t>
            </a:r>
            <a:r>
              <a:rPr lang="es-CO" sz="2100" spc="30" dirty="0">
                <a:solidFill>
                  <a:srgbClr val="C00000"/>
                </a:solidFill>
              </a:rPr>
              <a:t>les daré corazón para que me conozcan que yo soy Jehová; y me serán por pueblo, y yo les seré a ellos por Dios; porque se volverán a mí de todo su corazón</a:t>
            </a:r>
            <a:r>
              <a:rPr lang="es-CO" sz="2100" spc="30" dirty="0" smtClean="0">
                <a:solidFill>
                  <a:srgbClr val="C00000"/>
                </a:solidFill>
              </a:rPr>
              <a:t>.</a:t>
            </a:r>
            <a:r>
              <a:rPr lang="es-CO" sz="2100" spc="30" dirty="0">
                <a:solidFill>
                  <a:srgbClr val="C00000"/>
                </a:solidFill>
              </a:rPr>
              <a:t> Jeremías 24:7 </a:t>
            </a: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Pero </a:t>
            </a:r>
            <a:r>
              <a:rPr lang="es-CO" sz="2100" spc="30" dirty="0">
                <a:solidFill>
                  <a:srgbClr val="C00000"/>
                </a:solidFill>
              </a:rPr>
              <a:t>en seguida Jesús les habló, diciendo: !!Tened ánimo; yo soy, no temáis</a:t>
            </a:r>
            <a:r>
              <a:rPr lang="es-CO" sz="2100" spc="30" dirty="0" smtClean="0">
                <a:solidFill>
                  <a:srgbClr val="C00000"/>
                </a:solidFill>
              </a:rPr>
              <a:t>!</a:t>
            </a:r>
            <a:r>
              <a:rPr lang="es-CO" sz="2100" spc="30" dirty="0">
                <a:solidFill>
                  <a:srgbClr val="C00000"/>
                </a:solidFill>
              </a:rPr>
              <a:t> Mateo 14:27 </a:t>
            </a: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Jesús </a:t>
            </a:r>
            <a:r>
              <a:rPr lang="es-CO" sz="2100" spc="30" dirty="0">
                <a:solidFill>
                  <a:srgbClr val="C00000"/>
                </a:solidFill>
              </a:rPr>
              <a:t>les dijo: Yo soy el pan de vida; el que a mí viene, nunca tendrá hambre; y el que en mí cree, no tendrá sed jamás</a:t>
            </a:r>
            <a:r>
              <a:rPr lang="es-CO" sz="2100" spc="30" dirty="0" smtClean="0">
                <a:solidFill>
                  <a:srgbClr val="C00000"/>
                </a:solidFill>
              </a:rPr>
              <a:t>.</a:t>
            </a:r>
            <a:r>
              <a:rPr lang="es-CO" sz="2100" spc="30" dirty="0">
                <a:solidFill>
                  <a:srgbClr val="C00000"/>
                </a:solidFill>
              </a:rPr>
              <a:t> Juan 6:35 </a:t>
            </a: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Otra </a:t>
            </a:r>
            <a:r>
              <a:rPr lang="es-CO" sz="2100" spc="30" dirty="0">
                <a:solidFill>
                  <a:srgbClr val="C00000"/>
                </a:solidFill>
              </a:rPr>
              <a:t>vez Jesús les habló, diciendo: Yo soy la luz del mundo; el que me sigue, no andará en tinieblas, sino que tendrá la luz de la vida</a:t>
            </a:r>
            <a:r>
              <a:rPr lang="es-CO" sz="2100" spc="30" dirty="0" smtClean="0">
                <a:solidFill>
                  <a:srgbClr val="C00000"/>
                </a:solidFill>
              </a:rPr>
              <a:t>.</a:t>
            </a:r>
            <a:r>
              <a:rPr lang="es-CO" sz="2100" spc="30" dirty="0">
                <a:solidFill>
                  <a:srgbClr val="C00000"/>
                </a:solidFill>
              </a:rPr>
              <a:t> Juan 8:12 </a:t>
            </a: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a:solidFill>
                  <a:srgbClr val="C00000"/>
                </a:solidFill>
              </a:rPr>
              <a:t>Yo soy la puerta; el que por mí entrare, será salvo; y entrará, y saldrá, y hallará pastos. Juan 10:9 </a:t>
            </a: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dirty="0" smtClean="0"/>
              <a:t>EL GRAN YO SOY DEL AT Y DEL NT</a:t>
            </a:r>
            <a:endParaRPr lang="es-CO" sz="2600" dirty="0"/>
          </a:p>
        </p:txBody>
      </p:sp>
    </p:spTree>
    <p:extLst>
      <p:ext uri="{BB962C8B-B14F-4D97-AF65-F5344CB8AC3E}">
        <p14:creationId xmlns:p14="http://schemas.microsoft.com/office/powerpoint/2010/main" val="8077560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3734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sz="1800" dirty="0" smtClean="0"/>
              <a:t>11-12</a:t>
            </a:r>
            <a:endParaRPr sz="1800" dirty="0"/>
          </a:p>
        </p:txBody>
      </p:sp>
      <p:sp>
        <p:nvSpPr>
          <p:cNvPr id="114" name="Shape 114"/>
          <p:cNvSpPr/>
          <p:nvPr/>
        </p:nvSpPr>
        <p:spPr>
          <a:xfrm>
            <a:off x="3346739" y="1239202"/>
            <a:ext cx="8472728" cy="53659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Yo </a:t>
            </a:r>
            <a:r>
              <a:rPr lang="es-CO" sz="2100" spc="30" dirty="0">
                <a:solidFill>
                  <a:srgbClr val="C00000"/>
                </a:solidFill>
              </a:rPr>
              <a:t>soy el buen pastor; el buen pastor su vida da por las ovejas</a:t>
            </a:r>
            <a:r>
              <a:rPr lang="es-CO" sz="2100" spc="30" dirty="0" smtClean="0">
                <a:solidFill>
                  <a:srgbClr val="C00000"/>
                </a:solidFill>
              </a:rPr>
              <a:t>.</a:t>
            </a:r>
            <a:r>
              <a:rPr lang="es-CO" sz="2100" spc="30" dirty="0">
                <a:solidFill>
                  <a:srgbClr val="C00000"/>
                </a:solidFill>
              </a:rPr>
              <a:t> Juan 10:11 </a:t>
            </a: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Le </a:t>
            </a:r>
            <a:r>
              <a:rPr lang="es-CO" sz="2100" spc="30" dirty="0">
                <a:solidFill>
                  <a:srgbClr val="C00000"/>
                </a:solidFill>
              </a:rPr>
              <a:t>dijo Jesús: Yo soy la resurrección y la vida; el que cree en mí, aunque esté muerto, vivirá</a:t>
            </a:r>
            <a:r>
              <a:rPr lang="es-CO" sz="2100" spc="30" dirty="0" smtClean="0">
                <a:solidFill>
                  <a:srgbClr val="C00000"/>
                </a:solidFill>
              </a:rPr>
              <a:t>.</a:t>
            </a:r>
            <a:r>
              <a:rPr lang="es-CO" sz="2100" spc="30" dirty="0">
                <a:solidFill>
                  <a:srgbClr val="C00000"/>
                </a:solidFill>
              </a:rPr>
              <a:t> Juan 11:25 </a:t>
            </a: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Jesús </a:t>
            </a:r>
            <a:r>
              <a:rPr lang="es-CO" sz="2100" spc="30" dirty="0">
                <a:solidFill>
                  <a:srgbClr val="C00000"/>
                </a:solidFill>
              </a:rPr>
              <a:t>le dijo: Yo soy el camino, y la verdad, y la vida; nadie viene al Padre, sino por mí</a:t>
            </a:r>
            <a:r>
              <a:rPr lang="es-CO" sz="2100" spc="30" dirty="0" smtClean="0">
                <a:solidFill>
                  <a:srgbClr val="C00000"/>
                </a:solidFill>
              </a:rPr>
              <a:t>.</a:t>
            </a:r>
            <a:r>
              <a:rPr lang="es-CO" sz="2100" spc="30" dirty="0">
                <a:solidFill>
                  <a:srgbClr val="C00000"/>
                </a:solidFill>
              </a:rPr>
              <a:t> Juan 14:6 </a:t>
            </a: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Yo </a:t>
            </a:r>
            <a:r>
              <a:rPr lang="es-CO" sz="2100" spc="30" dirty="0">
                <a:solidFill>
                  <a:srgbClr val="C00000"/>
                </a:solidFill>
              </a:rPr>
              <a:t>soy la vid verdadera, y mi Padre es el labrador</a:t>
            </a:r>
            <a:r>
              <a:rPr lang="es-CO" sz="2100" spc="30" dirty="0" smtClean="0">
                <a:solidFill>
                  <a:srgbClr val="C00000"/>
                </a:solidFill>
              </a:rPr>
              <a:t>.</a:t>
            </a:r>
            <a:r>
              <a:rPr lang="es-CO" sz="2100" spc="30" dirty="0">
                <a:solidFill>
                  <a:srgbClr val="C00000"/>
                </a:solidFill>
              </a:rPr>
              <a:t> Juan 15:1 </a:t>
            </a: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smtClean="0">
                <a:solidFill>
                  <a:srgbClr val="C00000"/>
                </a:solidFill>
              </a:rPr>
              <a:t>Y </a:t>
            </a:r>
            <a:r>
              <a:rPr lang="es-CO" sz="2100" spc="30" dirty="0">
                <a:solidFill>
                  <a:srgbClr val="C00000"/>
                </a:solidFill>
              </a:rPr>
              <a:t>me dijo: Hecho está. Yo soy el Alfa y la Omega, el principio y el fin. Al que tuviere sed, yo le daré gratuitamente de la fuente del agua de la vida</a:t>
            </a:r>
            <a:r>
              <a:rPr lang="es-CO" sz="2100" spc="30" dirty="0" smtClean="0">
                <a:solidFill>
                  <a:srgbClr val="C00000"/>
                </a:solidFill>
              </a:rPr>
              <a:t>.</a:t>
            </a:r>
            <a:r>
              <a:rPr lang="es-CO" sz="2100" spc="30" dirty="0">
                <a:solidFill>
                  <a:srgbClr val="C00000"/>
                </a:solidFill>
              </a:rPr>
              <a:t> Apocalipsis 21:6 </a:t>
            </a:r>
            <a:endParaRPr lang="es-CO"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100" spc="30" dirty="0">
                <a:solidFill>
                  <a:srgbClr val="C00000"/>
                </a:solidFill>
              </a:rPr>
              <a:t>Por eso os dije que moriréis en vuestros pecados; porque si no creéis que yo soy, en vuestros pecados moriréis. Juan 8:24 </a:t>
            </a: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dirty="0" smtClean="0"/>
              <a:t>EL GRAN YO SOY DEL NT</a:t>
            </a:r>
            <a:endParaRPr lang="es-CO" sz="2600" dirty="0"/>
          </a:p>
        </p:txBody>
      </p:sp>
    </p:spTree>
    <p:extLst>
      <p:ext uri="{BB962C8B-B14F-4D97-AF65-F5344CB8AC3E}">
        <p14:creationId xmlns:p14="http://schemas.microsoft.com/office/powerpoint/2010/main" val="285881449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13</a:t>
            </a:r>
            <a:endParaRPr dirty="0"/>
          </a:p>
        </p:txBody>
      </p:sp>
      <p:sp>
        <p:nvSpPr>
          <p:cNvPr id="114" name="Shape 114"/>
          <p:cNvSpPr/>
          <p:nvPr/>
        </p:nvSpPr>
        <p:spPr>
          <a:xfrm>
            <a:off x="3346739" y="1152154"/>
            <a:ext cx="8472728" cy="49972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smtClean="0">
                <a:solidFill>
                  <a:srgbClr val="C00000"/>
                </a:solidFill>
              </a:rPr>
              <a:t>ETERNO</a:t>
            </a:r>
            <a:r>
              <a:rPr lang="es-ES_tradnl" sz="2200" dirty="0" smtClean="0">
                <a:solidFill>
                  <a:schemeClr val="tx1">
                    <a:lumMod val="85000"/>
                    <a:lumOff val="15000"/>
                  </a:schemeClr>
                </a:solidFill>
              </a:rPr>
              <a:t> </a:t>
            </a:r>
            <a:r>
              <a:rPr lang="es-ES_tradnl" sz="2200" dirty="0">
                <a:solidFill>
                  <a:schemeClr val="tx1">
                    <a:lumMod val="85000"/>
                    <a:lumOff val="15000"/>
                  </a:schemeClr>
                </a:solidFill>
              </a:rPr>
              <a:t>(Gr. </a:t>
            </a:r>
            <a:r>
              <a:rPr lang="es-ES_tradnl" sz="2200" dirty="0" err="1">
                <a:solidFill>
                  <a:schemeClr val="tx1">
                    <a:lumMod val="85000"/>
                    <a:lumOff val="15000"/>
                  </a:schemeClr>
                </a:solidFill>
              </a:rPr>
              <a:t>Aion</a:t>
            </a:r>
            <a:r>
              <a:rPr lang="es-ES_tradnl" sz="2200" dirty="0">
                <a:solidFill>
                  <a:schemeClr val="tx1">
                    <a:lumMod val="85000"/>
                    <a:lumOff val="15000"/>
                  </a:schemeClr>
                </a:solidFill>
              </a:rPr>
              <a:t>, Eternidad. No muere, permanece para siempre)</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El eterno Dios es tu refugio, Y acá abajo los brazos eternos; El echó de delante de ti al enemigo, Y dijo: Destruye. Deuteronomio 33:27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Oh Jehová, eterno es tu nombre; Tu memoria, oh Jehová, de generación en generación. Salmos 135:13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Las personas y las cosas en quien ponemos nuestra seguridad, felicidad y futuro son temporales, hoy están y mañana no. Es por eso que muchas personas viven desilusionadas y amargadas con las personas y las cosas, porque les fallaron. Necesitamos confiar solo en el Eterno Dios</a:t>
            </a:r>
            <a:r>
              <a:rPr lang="es-ES_tradnl" sz="2200" dirty="0" smtClean="0">
                <a:solidFill>
                  <a:schemeClr val="tx1">
                    <a:lumMod val="85000"/>
                    <a:lumOff val="15000"/>
                  </a:schemeClr>
                </a:solidFill>
              </a:rPr>
              <a:t>.</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400" spc="30" dirty="0">
                <a:solidFill>
                  <a:srgbClr val="C00000"/>
                </a:solidFill>
              </a:rPr>
              <a:t>¿Qué</a:t>
            </a:r>
            <a:r>
              <a:rPr lang="es-ES" sz="2400" spc="30" dirty="0">
                <a:solidFill>
                  <a:srgbClr val="C00000"/>
                </a:solidFill>
              </a:rPr>
              <a:t> beneficio le da este atributo</a:t>
            </a:r>
            <a:r>
              <a:rPr lang="es-ES" sz="2400" spc="30" dirty="0" smtClean="0">
                <a:solidFill>
                  <a:srgbClr val="C00000"/>
                </a:solidFill>
              </a:rPr>
              <a:t>?</a:t>
            </a:r>
            <a:endParaRPr lang="es-ES_tradnl" sz="2400" spc="30" dirty="0">
              <a:solidFill>
                <a:srgbClr val="C00000"/>
              </a:solidFill>
            </a:endParaRPr>
          </a:p>
        </p:txBody>
      </p:sp>
      <p:sp>
        <p:nvSpPr>
          <p:cNvPr id="9"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85485366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80749" y="305080"/>
            <a:ext cx="829740" cy="3734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sz="1800" dirty="0" smtClean="0"/>
              <a:t>14-15</a:t>
            </a:r>
            <a:endParaRPr sz="1800" dirty="0"/>
          </a:p>
        </p:txBody>
      </p:sp>
      <p:sp>
        <p:nvSpPr>
          <p:cNvPr id="114" name="Shape 114"/>
          <p:cNvSpPr/>
          <p:nvPr/>
        </p:nvSpPr>
        <p:spPr>
          <a:xfrm>
            <a:off x="3346739" y="1255878"/>
            <a:ext cx="8472728" cy="443531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C00000"/>
                </a:solidFill>
              </a:rPr>
              <a:t>OMNISCIENTE </a:t>
            </a:r>
            <a:r>
              <a:rPr lang="es-ES_tradnl" sz="2100" dirty="0">
                <a:solidFill>
                  <a:schemeClr val="tx1">
                    <a:lumMod val="85000"/>
                    <a:lumOff val="15000"/>
                  </a:schemeClr>
                </a:solidFill>
              </a:rPr>
              <a:t>(Tiene un conocimiento total, la cualidad de saberlo todo)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Oh Jehová, tú me has examinado y conocido. 2 Tú has conocido mi sentarme y mi levantarme; Has entendido desde lejos mis pensamientos. 3 Has escudriñado mi andar y mi reposo, Y todos mis caminos te son conocidos. 4 Pues aún no está la palabra en mi lengua, Y he aquí, oh Jehová, tú la sabes toda. Salmo 139:1-4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Si nos hubiésemos olvidado del nombre de nuestro Dios, O alzado nuestras manos a dios ajeno, 21 ¿No demandaría Dios esto? Porque él conoce los secretos del corazón. Salmos 44:20-21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C00000"/>
                </a:solidFill>
              </a:rPr>
              <a:t>Es imposible ocultarnos o pretender hacer algo en secreto, cuando Dios esta presente y Él prometió sacar lo oculto a la luz.</a:t>
            </a: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196798366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3734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sz="1800" dirty="0" smtClean="0"/>
              <a:t>16-17</a:t>
            </a:r>
            <a:endParaRPr sz="1800" dirty="0"/>
          </a:p>
        </p:txBody>
      </p:sp>
      <p:sp>
        <p:nvSpPr>
          <p:cNvPr id="114" name="Shape 114"/>
          <p:cNvSpPr/>
          <p:nvPr/>
        </p:nvSpPr>
        <p:spPr>
          <a:xfrm>
            <a:off x="3346739" y="1255878"/>
            <a:ext cx="8472728" cy="511524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C00000"/>
                </a:solidFill>
              </a:rPr>
              <a:t>OMNIPRESENTE </a:t>
            </a:r>
            <a:r>
              <a:rPr lang="es-ES_tradnl" sz="2000" dirty="0" smtClean="0">
                <a:solidFill>
                  <a:schemeClr val="tx1">
                    <a:lumMod val="85000"/>
                    <a:lumOff val="15000"/>
                  </a:schemeClr>
                </a:solidFill>
              </a:rPr>
              <a:t>(</a:t>
            </a:r>
            <a:r>
              <a:rPr lang="es-ES_tradnl" sz="2000" dirty="0">
                <a:solidFill>
                  <a:schemeClr val="tx1">
                    <a:lumMod val="85000"/>
                    <a:lumOff val="15000"/>
                  </a:schemeClr>
                </a:solidFill>
              </a:rPr>
              <a:t>Capacidad de estar siempre presente en todas partes)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¿A dónde me iré de tu Espíritu? ¿Y a dónde huiré de tu presencia?  8 Si subiere a los cielos, allí estás tú; Y si en el </a:t>
            </a:r>
            <a:r>
              <a:rPr lang="es-ES_tradnl" sz="2000" dirty="0" err="1">
                <a:solidFill>
                  <a:schemeClr val="tx1">
                    <a:lumMod val="85000"/>
                    <a:lumOff val="15000"/>
                  </a:schemeClr>
                </a:solidFill>
              </a:rPr>
              <a:t>Seol</a:t>
            </a:r>
            <a:r>
              <a:rPr lang="es-ES_tradnl" sz="2000" dirty="0">
                <a:solidFill>
                  <a:schemeClr val="tx1">
                    <a:lumMod val="85000"/>
                    <a:lumOff val="15000"/>
                  </a:schemeClr>
                </a:solidFill>
              </a:rPr>
              <a:t> hiciere mi estrado, he aquí, allí tú estás. 9 Si tomare las alas del alba Y habitare en el extremo del mar, 10 Aun allí me guiará tu mano, Y me asirá tu diestra. 11 Si dijere: Ciertamente las tinieblas me encubrirán; Aun la noche resplandecerá alrededor de mí. 12 Aun las tinieblas no encubren de ti, Y la noche resplandece como el día; Lo mismo te son las tinieblas que la luz. Salmos 139:7-12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¿Soy yo Dios de cerca solamente, dice Jehová, y no Dios desde muy lejos? 24 ¿Se ocultará alguno, dice Jehová, en escondrijos que yo no lo vea? ¿No lleno yo, dice Jehová, el cielo y la tierra? Jeremías </a:t>
            </a:r>
            <a:r>
              <a:rPr lang="es-ES_tradnl" sz="2000" dirty="0" smtClean="0">
                <a:solidFill>
                  <a:schemeClr val="tx1">
                    <a:lumMod val="85000"/>
                    <a:lumOff val="15000"/>
                  </a:schemeClr>
                </a:solidFill>
              </a:rPr>
              <a:t>23:23-24</a:t>
            </a: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C00000"/>
                </a:solidFill>
              </a:rPr>
              <a:t>Cuando alguien no respeta la presencia de Dios, por pensar, decir, desear y hacer cosas que ofenden a Dios, es porque realmente no tiene a Dios. </a:t>
            </a: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6125357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3734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sz="1800" dirty="0" smtClean="0"/>
              <a:t>18-19</a:t>
            </a:r>
            <a:endParaRPr sz="1800" dirty="0"/>
          </a:p>
        </p:txBody>
      </p:sp>
      <p:sp>
        <p:nvSpPr>
          <p:cNvPr id="114" name="Shape 114"/>
          <p:cNvSpPr/>
          <p:nvPr/>
        </p:nvSpPr>
        <p:spPr>
          <a:xfrm>
            <a:off x="3346739" y="1137346"/>
            <a:ext cx="8472728" cy="541070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C00000"/>
                </a:solidFill>
              </a:rPr>
              <a:t>OMNIPOTENTE </a:t>
            </a:r>
            <a:r>
              <a:rPr lang="es-ES_tradnl" sz="2000" dirty="0">
                <a:solidFill>
                  <a:schemeClr val="tx1">
                    <a:lumMod val="85000"/>
                    <a:lumOff val="15000"/>
                  </a:schemeClr>
                </a:solidFill>
              </a:rPr>
              <a:t>(Es el poder sin límites e inagotable. La palabra omnipotente proviene de </a:t>
            </a:r>
            <a:r>
              <a:rPr lang="es-ES_tradnl" sz="2000" dirty="0" err="1">
                <a:solidFill>
                  <a:schemeClr val="tx1">
                    <a:lumMod val="85000"/>
                    <a:lumOff val="15000"/>
                  </a:schemeClr>
                </a:solidFill>
              </a:rPr>
              <a:t>omni</a:t>
            </a:r>
            <a:r>
              <a:rPr lang="es-ES_tradnl" sz="2000" dirty="0">
                <a:solidFill>
                  <a:schemeClr val="tx1">
                    <a:lumMod val="85000"/>
                    <a:lumOff val="15000"/>
                  </a:schemeClr>
                </a:solidFill>
              </a:rPr>
              <a:t>- que significa “todo” y potente que significa “poder.”) Éxodo 6:3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Ciertamente espíritu hay en el hombre, Y el soplo del Omnipotente le hace que entienda. Job 32:8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El que habita al abrigo del Altísimo Morará bajo la sombra del Omnipotente. Salmos 91:1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Respondió Job a Jehová, y dijo: 2 Yo conozco que todo lo puedes, Y que no hay pensamiento que se esconda de ti. 10 Y quitó Jehová la aflicción de Job, cuando él hubo orado por sus amigos; y aumentó al doble todas las cosas que habían sido de Job.  Job 42:1,2,10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C00000"/>
                </a:solidFill>
              </a:rPr>
              <a:t>Si somos hijos de Dios no tenemos porque temer ante los problemas y adversidades, ya que nosotros no podemos, pero tenemos un padre que todo lo puede. </a:t>
            </a: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200038157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3734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sz="1800" dirty="0" smtClean="0"/>
              <a:t>20-21</a:t>
            </a:r>
            <a:endParaRPr sz="1800" dirty="0"/>
          </a:p>
        </p:txBody>
      </p:sp>
      <p:sp>
        <p:nvSpPr>
          <p:cNvPr id="114" name="Shape 114"/>
          <p:cNvSpPr/>
          <p:nvPr/>
        </p:nvSpPr>
        <p:spPr>
          <a:xfrm>
            <a:off x="3346739" y="1137346"/>
            <a:ext cx="8472728" cy="53659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C00000"/>
                </a:solidFill>
              </a:rPr>
              <a:t>PERFECTO </a:t>
            </a:r>
            <a:r>
              <a:rPr lang="es-ES_tradnl" sz="2100" dirty="0" smtClean="0">
                <a:solidFill>
                  <a:schemeClr val="tx1">
                    <a:lumMod val="85000"/>
                    <a:lumOff val="15000"/>
                  </a:schemeClr>
                </a:solidFill>
              </a:rPr>
              <a:t>(</a:t>
            </a:r>
            <a:r>
              <a:rPr lang="es-ES_tradnl" sz="2100" dirty="0">
                <a:solidFill>
                  <a:schemeClr val="tx1">
                    <a:lumMod val="85000"/>
                    <a:lumOff val="15000"/>
                  </a:schemeClr>
                </a:solidFill>
              </a:rPr>
              <a:t>Gr. </a:t>
            </a:r>
            <a:r>
              <a:rPr lang="es-ES_tradnl" sz="2100" dirty="0" err="1">
                <a:solidFill>
                  <a:schemeClr val="tx1">
                    <a:lumMod val="85000"/>
                    <a:lumOff val="15000"/>
                  </a:schemeClr>
                </a:solidFill>
              </a:rPr>
              <a:t>Teleios</a:t>
            </a:r>
            <a:r>
              <a:rPr lang="es-ES_tradnl" sz="2100" dirty="0">
                <a:solidFill>
                  <a:schemeClr val="tx1">
                    <a:lumMod val="85000"/>
                    <a:lumOff val="15000"/>
                  </a:schemeClr>
                </a:solidFill>
              </a:rPr>
              <a:t>, Virtud de Completo, no de proceso. Por su naturaleza, todo lo hace perfecto, completo, sin faltantes ni errores.)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En cuanto a Dios, perfecto es su camino, Y acrisolada la palabra de Jehová; Escudo es a todos los que en él esperan. 31 Porque ¿quién es Dios sino sólo Jehová? ¿Y qué roca hay fuera de nuestro Dios? 32 Dios es el que me ciñe de poder, Y quien hace perfecto mi camino; Salmos 18:30-32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El es la Roca, cuya obra es perfecta, Porque todos sus caminos son rectitud; Dios de verdad, y sin ninguna iniquidad en él; Es justo y recto. </a:t>
            </a:r>
            <a:r>
              <a:rPr lang="es-ES_tradnl" sz="2100" dirty="0" err="1">
                <a:solidFill>
                  <a:schemeClr val="tx1">
                    <a:lumMod val="85000"/>
                    <a:lumOff val="15000"/>
                  </a:schemeClr>
                </a:solidFill>
              </a:rPr>
              <a:t>Dt</a:t>
            </a:r>
            <a:r>
              <a:rPr lang="es-ES_tradnl" sz="2100" dirty="0">
                <a:solidFill>
                  <a:schemeClr val="tx1">
                    <a:lumMod val="85000"/>
                    <a:lumOff val="15000"/>
                  </a:schemeClr>
                </a:solidFill>
              </a:rPr>
              <a:t>. 32:4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Sed, pues, vosotros perfectos, como vuestro Padre que está en los cielos es perfecto. Mateo 5:48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spc="3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smtClean="0">
                <a:solidFill>
                  <a:srgbClr val="C00000"/>
                </a:solidFill>
              </a:rPr>
              <a:t>¿</a:t>
            </a:r>
            <a:r>
              <a:rPr lang="es-ES_tradnl" sz="2100" spc="30" dirty="0">
                <a:solidFill>
                  <a:srgbClr val="C00000"/>
                </a:solidFill>
              </a:rPr>
              <a:t>Qué</a:t>
            </a:r>
            <a:r>
              <a:rPr lang="es-ES" sz="2100" spc="30" dirty="0">
                <a:solidFill>
                  <a:srgbClr val="C00000"/>
                </a:solidFill>
              </a:rPr>
              <a:t> beneficio le da este atributo</a:t>
            </a:r>
            <a:r>
              <a:rPr lang="es-ES" sz="2100" spc="30" dirty="0" smtClean="0">
                <a:solidFill>
                  <a:srgbClr val="C00000"/>
                </a:solidFill>
              </a:rPr>
              <a:t>?</a:t>
            </a:r>
            <a:endParaRPr lang="es-ES_tradnl" sz="2100" spc="30" dirty="0">
              <a:solidFill>
                <a:srgbClr val="C00000"/>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96595690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ctrTitle"/>
          </p:nvPr>
        </p:nvSpPr>
        <p:spPr>
          <a:xfrm>
            <a:off x="3346739" y="183245"/>
            <a:ext cx="8292188" cy="716926"/>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rPr lang="es-ES" dirty="0" smtClean="0"/>
              <a:t>QUÉ DE LA TRINIDAD?</a:t>
            </a:r>
            <a:endParaRPr dirty="0"/>
          </a:p>
        </p:txBody>
      </p:sp>
      <p:sp>
        <p:nvSpPr>
          <p:cNvPr id="87" name="Shape 87"/>
          <p:cNvSpPr/>
          <p:nvPr/>
        </p:nvSpPr>
        <p:spPr>
          <a:xfrm>
            <a:off x="3346739" y="1304144"/>
            <a:ext cx="8570443" cy="48491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300" dirty="0">
                <a:solidFill>
                  <a:schemeClr val="tx1">
                    <a:lumMod val="85000"/>
                    <a:lumOff val="15000"/>
                  </a:schemeClr>
                </a:solidFill>
              </a:rPr>
              <a:t>El Padre no es el </a:t>
            </a:r>
            <a:r>
              <a:rPr lang="es-ES_tradnl" sz="2300" dirty="0" smtClean="0">
                <a:solidFill>
                  <a:schemeClr val="tx1">
                    <a:lumMod val="85000"/>
                    <a:lumOff val="15000"/>
                  </a:schemeClr>
                </a:solidFill>
              </a:rPr>
              <a:t>Hijo ni el Espíritu, </a:t>
            </a:r>
            <a:r>
              <a:rPr lang="es-ES_tradnl" sz="2300" dirty="0">
                <a:solidFill>
                  <a:schemeClr val="tx1">
                    <a:lumMod val="85000"/>
                    <a:lumOff val="15000"/>
                  </a:schemeClr>
                </a:solidFill>
              </a:rPr>
              <a:t>es Dios. El Hijo no es el Espíritu </a:t>
            </a:r>
            <a:r>
              <a:rPr lang="es-ES_tradnl" sz="2300" dirty="0" smtClean="0">
                <a:solidFill>
                  <a:schemeClr val="tx1">
                    <a:lumMod val="85000"/>
                    <a:lumOff val="15000"/>
                  </a:schemeClr>
                </a:solidFill>
              </a:rPr>
              <a:t>Santo ni el Padre, </a:t>
            </a:r>
            <a:r>
              <a:rPr lang="es-ES_tradnl" sz="2300" dirty="0">
                <a:solidFill>
                  <a:schemeClr val="tx1">
                    <a:lumMod val="85000"/>
                    <a:lumOff val="15000"/>
                  </a:schemeClr>
                </a:solidFill>
              </a:rPr>
              <a:t>es Dios. El Espíritu Santo no es el </a:t>
            </a:r>
            <a:r>
              <a:rPr lang="es-ES_tradnl" sz="2300" dirty="0" smtClean="0">
                <a:solidFill>
                  <a:schemeClr val="tx1">
                    <a:lumMod val="85000"/>
                    <a:lumOff val="15000"/>
                  </a:schemeClr>
                </a:solidFill>
              </a:rPr>
              <a:t>Padre ni el hijo, </a:t>
            </a:r>
            <a:r>
              <a:rPr lang="es-ES_tradnl" sz="2300" dirty="0">
                <a:solidFill>
                  <a:schemeClr val="tx1">
                    <a:lumMod val="85000"/>
                    <a:lumOff val="15000"/>
                  </a:schemeClr>
                </a:solidFill>
              </a:rPr>
              <a:t>es Dios. Los tres son un solo Dios. Por ser uno pueden estar en común acuerdo para crear, </a:t>
            </a:r>
            <a:r>
              <a:rPr lang="es-ES_tradnl" sz="2300" dirty="0" smtClean="0">
                <a:solidFill>
                  <a:schemeClr val="tx1">
                    <a:lumMod val="85000"/>
                    <a:lumOff val="15000"/>
                  </a:schemeClr>
                </a:solidFill>
              </a:rPr>
              <a:t>salvar, sustentar </a:t>
            </a:r>
            <a:r>
              <a:rPr lang="es-ES_tradnl" sz="2300" dirty="0">
                <a:solidFill>
                  <a:schemeClr val="tx1">
                    <a:lumMod val="85000"/>
                    <a:lumOff val="15000"/>
                  </a:schemeClr>
                </a:solidFill>
              </a:rPr>
              <a:t>y preservar. </a:t>
            </a:r>
            <a:r>
              <a:rPr lang="es-ES_tradnl" sz="2300" dirty="0" smtClean="0">
                <a:solidFill>
                  <a:schemeClr val="tx1">
                    <a:lumMod val="85000"/>
                    <a:lumOff val="15000"/>
                  </a:schemeClr>
                </a:solidFill>
              </a:rPr>
              <a:t>Aquí</a:t>
            </a:r>
            <a:r>
              <a:rPr lang="es-ES" sz="2300" dirty="0" smtClean="0">
                <a:solidFill>
                  <a:schemeClr val="tx1">
                    <a:lumMod val="85000"/>
                    <a:lumOff val="15000"/>
                  </a:schemeClr>
                </a:solidFill>
              </a:rPr>
              <a:t> estudiaremos sobre Dios Padre.</a:t>
            </a:r>
            <a:endParaRPr lang="es-ES_tradnl" sz="23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3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300" dirty="0" smtClean="0">
                <a:solidFill>
                  <a:schemeClr val="tx1">
                    <a:lumMod val="85000"/>
                    <a:lumOff val="15000"/>
                  </a:schemeClr>
                </a:solidFill>
              </a:rPr>
              <a:t>Su nombre </a:t>
            </a:r>
            <a:r>
              <a:rPr lang="es-ES_tradnl" sz="2300" dirty="0">
                <a:solidFill>
                  <a:schemeClr val="tx1">
                    <a:lumMod val="85000"/>
                    <a:lumOff val="15000"/>
                  </a:schemeClr>
                </a:solidFill>
              </a:rPr>
              <a:t>y atributos tienen el propósito de describir e identificar a </a:t>
            </a:r>
            <a:r>
              <a:rPr lang="es-ES_tradnl" sz="2300" dirty="0" smtClean="0">
                <a:solidFill>
                  <a:schemeClr val="tx1">
                    <a:lumMod val="85000"/>
                    <a:lumOff val="15000"/>
                  </a:schemeClr>
                </a:solidFill>
              </a:rPr>
              <a:t>Dios Padre. </a:t>
            </a:r>
            <a:r>
              <a:rPr lang="es-ES_tradnl" sz="2300" dirty="0">
                <a:solidFill>
                  <a:schemeClr val="tx1">
                    <a:lumMod val="85000"/>
                    <a:lumOff val="15000"/>
                  </a:schemeClr>
                </a:solidFill>
              </a:rPr>
              <a:t>Si aprendemos a pensar en términos divinos, comprenderemos </a:t>
            </a:r>
            <a:r>
              <a:rPr lang="es-ES_tradnl" sz="2300" dirty="0" smtClean="0">
                <a:solidFill>
                  <a:schemeClr val="tx1">
                    <a:lumMod val="85000"/>
                    <a:lumOff val="15000"/>
                  </a:schemeClr>
                </a:solidFill>
              </a:rPr>
              <a:t>m</a:t>
            </a:r>
            <a:r>
              <a:rPr lang="es-ES" sz="2300" dirty="0" err="1" smtClean="0">
                <a:solidFill>
                  <a:schemeClr val="tx1">
                    <a:lumMod val="85000"/>
                    <a:lumOff val="15000"/>
                  </a:schemeClr>
                </a:solidFill>
              </a:rPr>
              <a:t>ás</a:t>
            </a:r>
            <a:r>
              <a:rPr lang="es-ES" sz="2300" dirty="0" smtClean="0">
                <a:solidFill>
                  <a:schemeClr val="tx1">
                    <a:lumMod val="85000"/>
                    <a:lumOff val="15000"/>
                  </a:schemeClr>
                </a:solidFill>
              </a:rPr>
              <a:t> fácil </a:t>
            </a:r>
            <a:r>
              <a:rPr lang="es-ES_tradnl" sz="2300" dirty="0" smtClean="0">
                <a:solidFill>
                  <a:schemeClr val="tx1">
                    <a:lumMod val="85000"/>
                    <a:lumOff val="15000"/>
                  </a:schemeClr>
                </a:solidFill>
              </a:rPr>
              <a:t>las </a:t>
            </a:r>
            <a:r>
              <a:rPr lang="es-ES_tradnl" sz="2300" dirty="0">
                <a:solidFill>
                  <a:schemeClr val="tx1">
                    <a:lumMod val="85000"/>
                    <a:lumOff val="15000"/>
                  </a:schemeClr>
                </a:solidFill>
              </a:rPr>
              <a:t>cosas profundas de Dios.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3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300" dirty="0">
                <a:solidFill>
                  <a:schemeClr val="tx1">
                    <a:lumMod val="85000"/>
                    <a:lumOff val="15000"/>
                  </a:schemeClr>
                </a:solidFill>
              </a:rPr>
              <a:t>En la biblia, los nombres eran elegidos por sus significados</a:t>
            </a:r>
            <a:r>
              <a:rPr lang="es-ES_tradnl" sz="2300">
                <a:solidFill>
                  <a:schemeClr val="tx1">
                    <a:lumMod val="85000"/>
                    <a:lumOff val="15000"/>
                  </a:schemeClr>
                </a:solidFill>
              </a:rPr>
              <a:t>. </a:t>
            </a:r>
            <a:r>
              <a:rPr lang="es-ES_tradnl" sz="2300" smtClean="0">
                <a:solidFill>
                  <a:srgbClr val="C00000"/>
                </a:solidFill>
              </a:rPr>
              <a:t>Y </a:t>
            </a:r>
            <a:r>
              <a:rPr lang="es-ES_tradnl" sz="2300" dirty="0">
                <a:solidFill>
                  <a:srgbClr val="C00000"/>
                </a:solidFill>
              </a:rPr>
              <a:t>aparecí a Abraham, a Isaac y a Jacob como Dios Omnipotente, más en mi nombre JEHOVÁ no me di a conocer a ellos. </a:t>
            </a:r>
            <a:r>
              <a:rPr lang="es-ES_tradnl" sz="2300" dirty="0" smtClean="0">
                <a:solidFill>
                  <a:srgbClr val="C00000"/>
                </a:solidFill>
              </a:rPr>
              <a:t>Éxodo </a:t>
            </a:r>
            <a:r>
              <a:rPr lang="es-ES_tradnl" sz="2300" dirty="0">
                <a:solidFill>
                  <a:srgbClr val="C00000"/>
                </a:solidFill>
              </a:rPr>
              <a:t>6:3</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22</a:t>
            </a:r>
            <a:endParaRPr dirty="0"/>
          </a:p>
        </p:txBody>
      </p:sp>
      <p:sp>
        <p:nvSpPr>
          <p:cNvPr id="114" name="Shape 114"/>
          <p:cNvSpPr/>
          <p:nvPr/>
        </p:nvSpPr>
        <p:spPr>
          <a:xfrm>
            <a:off x="3346739" y="1137346"/>
            <a:ext cx="8472728" cy="600119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C00000"/>
                </a:solidFill>
              </a:rPr>
              <a:t>JUSTO </a:t>
            </a:r>
            <a:r>
              <a:rPr lang="es-ES_tradnl" sz="2100" dirty="0" smtClean="0">
                <a:solidFill>
                  <a:schemeClr val="tx1">
                    <a:lumMod val="85000"/>
                    <a:lumOff val="15000"/>
                  </a:schemeClr>
                </a:solidFill>
              </a:rPr>
              <a:t>(Gr</a:t>
            </a:r>
            <a:r>
              <a:rPr lang="es-ES_tradnl" sz="2100" dirty="0">
                <a:solidFill>
                  <a:schemeClr val="tx1">
                    <a:lumMod val="85000"/>
                    <a:lumOff val="15000"/>
                  </a:schemeClr>
                </a:solidFill>
              </a:rPr>
              <a:t>. </a:t>
            </a:r>
            <a:r>
              <a:rPr lang="es-ES_tradnl" sz="2100" dirty="0" err="1">
                <a:solidFill>
                  <a:schemeClr val="tx1">
                    <a:lumMod val="85000"/>
                    <a:lumOff val="15000"/>
                  </a:schemeClr>
                </a:solidFill>
              </a:rPr>
              <a:t>Dikaios</a:t>
            </a:r>
            <a:r>
              <a:rPr lang="es-ES_tradnl" sz="2100" dirty="0">
                <a:solidFill>
                  <a:schemeClr val="tx1">
                    <a:lumMod val="85000"/>
                    <a:lumOff val="15000"/>
                  </a:schemeClr>
                </a:solidFill>
              </a:rPr>
              <a:t>, Rectitud, Perfecto acuerdo entre la naturaleza de Dios y sus actos. Él es la norma para todos los hombres.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Él es la Roca, cuya obra es perfecta, Porque todos sus caminos son rectitud; Dios de verdad, y sin ninguna iniquidad en él; Es justo y recto. </a:t>
            </a:r>
            <a:r>
              <a:rPr lang="es-ES_tradnl" sz="2100" dirty="0" err="1">
                <a:solidFill>
                  <a:schemeClr val="tx1">
                    <a:lumMod val="85000"/>
                    <a:lumOff val="15000"/>
                  </a:schemeClr>
                </a:solidFill>
              </a:rPr>
              <a:t>Dt</a:t>
            </a:r>
            <a:r>
              <a:rPr lang="es-ES_tradnl" sz="2100" dirty="0">
                <a:solidFill>
                  <a:schemeClr val="tx1">
                    <a:lumMod val="85000"/>
                    <a:lumOff val="15000"/>
                  </a:schemeClr>
                </a:solidFill>
              </a:rPr>
              <a:t>. 32:4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Fenezca ahora la maldad de los inicuos, mas establece tú al justo; Porque el Dios justo prueba la mente y el corazón. 10 Mi escudo está en Dios, Que salva a los rectos de corazón. 11 Dios es juez justo, Y Dios está airado contra el impío todos los días. Salmos 7:9-11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75000"/>
                    <a:lumOff val="25000"/>
                  </a:schemeClr>
                </a:solidFill>
              </a:rPr>
              <a:t>NOTA: Dios es JUSTO, RECTO Y PERFECTO. Si camino con Él, Él hace que mi camino (vida) sea justa, recta y perfecta, pues no puedo decir que camino con Dios, cuando mi vida no es justa, recta ni perfecta. </a:t>
            </a:r>
            <a:endParaRPr lang="es-ES_tradnl" sz="2100" dirty="0" smtClean="0">
              <a:solidFill>
                <a:schemeClr val="tx1">
                  <a:lumMod val="75000"/>
                  <a:lumOff val="2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a:solidFill>
                  <a:srgbClr val="C00000"/>
                </a:solidFill>
              </a:rPr>
              <a:t>¿Qué</a:t>
            </a:r>
            <a:r>
              <a:rPr lang="es-ES" sz="2100" spc="30" dirty="0">
                <a:solidFill>
                  <a:srgbClr val="C00000"/>
                </a:solidFill>
              </a:rPr>
              <a:t> beneficio le da este atributo?</a:t>
            </a:r>
            <a:endParaRPr lang="es-ES_tradnl"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155398577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23</a:t>
            </a:r>
            <a:endParaRPr dirty="0"/>
          </a:p>
        </p:txBody>
      </p:sp>
      <p:sp>
        <p:nvSpPr>
          <p:cNvPr id="114" name="Shape 114"/>
          <p:cNvSpPr/>
          <p:nvPr/>
        </p:nvSpPr>
        <p:spPr>
          <a:xfrm>
            <a:off x="3346739" y="1137346"/>
            <a:ext cx="8472728" cy="541070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C00000"/>
                </a:solidFill>
              </a:rPr>
              <a:t>AMOR </a:t>
            </a:r>
            <a:r>
              <a:rPr lang="es-ES_tradnl" sz="2000" dirty="0" smtClean="0">
                <a:solidFill>
                  <a:schemeClr val="tx1">
                    <a:lumMod val="85000"/>
                    <a:lumOff val="15000"/>
                  </a:schemeClr>
                </a:solidFill>
              </a:rPr>
              <a:t>(Gr</a:t>
            </a:r>
            <a:r>
              <a:rPr lang="es-ES_tradnl" sz="2000" dirty="0">
                <a:solidFill>
                  <a:schemeClr val="tx1">
                    <a:lumMod val="85000"/>
                    <a:lumOff val="15000"/>
                  </a:schemeClr>
                </a:solidFill>
              </a:rPr>
              <a:t>. </a:t>
            </a:r>
            <a:r>
              <a:rPr lang="es-ES_tradnl" sz="2000" dirty="0" err="1">
                <a:solidFill>
                  <a:schemeClr val="tx1">
                    <a:lumMod val="85000"/>
                    <a:lumOff val="15000"/>
                  </a:schemeClr>
                </a:solidFill>
              </a:rPr>
              <a:t>Agape</a:t>
            </a:r>
            <a:r>
              <a:rPr lang="es-ES_tradnl" sz="2000" dirty="0">
                <a:solidFill>
                  <a:schemeClr val="tx1">
                    <a:lumMod val="85000"/>
                    <a:lumOff val="15000"/>
                  </a:schemeClr>
                </a:solidFill>
              </a:rPr>
              <a:t>, Expresa la naturaleza de Dios, quien incondicionalmente nos amó, no por hacer su voluntad, sino para que la pudiéramos hacer: amar incondicionalmente)</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Jesús le dijo: Amarás al Señor tu Dios con todo tu corazón, y con toda tu alma, y con toda tu mente. 38 Este es el primero y grande mandamiento. 39 Y el segundo es semejante: Amarás a tu prójimo como a ti mismo. Mateo 22:37-39</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chemeClr val="tx1">
                    <a:lumMod val="85000"/>
                    <a:lumOff val="15000"/>
                  </a:schemeClr>
                </a:solidFill>
              </a:rPr>
              <a:t>Amados, amémonos unos a otros; porque el amor es de Dios. Todo aquel que ama, es nacido de Dios, y conoce a Dios. 8 El que no ama, no ha conocido a Dios; porque Dios es amor. 9 En esto se mostró el amor de Dios para con nosotros, en que Dios envió a su Hijo unigénito al mundo, para que vivamos por él. 10 En esto consiste el amor: no en que nosotros hayamos amado a Dios, sino en que él nos amó a nosotros, y envió a su Hijo en propiciación por nuestros pecados. 11 Amados, si Dios nos ha amado así, debemos también nosotros amarnos unos a otros. 1 Juan 4:7-11; 1 Corintios 13:1-8ª         	</a:t>
            </a:r>
            <a:r>
              <a:rPr lang="es-ES_tradnl" sz="2000" dirty="0">
                <a:solidFill>
                  <a:schemeClr val="tx1">
                    <a:lumMod val="85000"/>
                    <a:lumOff val="15000"/>
                  </a:schemeClr>
                </a:solidFill>
              </a:rPr>
              <a:t>	</a:t>
            </a:r>
            <a:r>
              <a:rPr lang="es-ES_tradnl" sz="2000" dirty="0" smtClean="0">
                <a:solidFill>
                  <a:schemeClr val="tx1">
                    <a:lumMod val="85000"/>
                    <a:lumOff val="15000"/>
                  </a:schemeClr>
                </a:solidFill>
              </a:rPr>
              <a:t>   </a:t>
            </a:r>
            <a:r>
              <a:rPr lang="es-ES_tradnl" sz="2000" spc="30" dirty="0" smtClean="0">
                <a:solidFill>
                  <a:srgbClr val="C00000"/>
                </a:solidFill>
              </a:rPr>
              <a:t>¿</a:t>
            </a:r>
            <a:r>
              <a:rPr lang="es-ES_tradnl" sz="2000" spc="30" dirty="0">
                <a:solidFill>
                  <a:srgbClr val="C00000"/>
                </a:solidFill>
              </a:rPr>
              <a:t>Qué</a:t>
            </a:r>
            <a:r>
              <a:rPr lang="es-ES" sz="2000" spc="30" dirty="0">
                <a:solidFill>
                  <a:srgbClr val="C00000"/>
                </a:solidFill>
              </a:rPr>
              <a:t> beneficio le da este atributo</a:t>
            </a:r>
            <a:r>
              <a:rPr lang="es-ES" sz="2000" spc="30" dirty="0" smtClean="0">
                <a:solidFill>
                  <a:srgbClr val="C00000"/>
                </a:solidFill>
              </a:rPr>
              <a:t>?</a:t>
            </a:r>
            <a:endParaRPr lang="es-ES_tradnl" sz="2000" dirty="0" smtClean="0">
              <a:solidFill>
                <a:schemeClr val="tx1">
                  <a:lumMod val="85000"/>
                  <a:lumOff val="15000"/>
                </a:schemeClr>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173252084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24</a:t>
            </a:r>
            <a:endParaRPr dirty="0"/>
          </a:p>
        </p:txBody>
      </p:sp>
      <p:sp>
        <p:nvSpPr>
          <p:cNvPr id="114" name="Shape 114"/>
          <p:cNvSpPr/>
          <p:nvPr/>
        </p:nvSpPr>
        <p:spPr>
          <a:xfrm>
            <a:off x="3346739" y="1137346"/>
            <a:ext cx="8472728" cy="53659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C00000"/>
                </a:solidFill>
              </a:rPr>
              <a:t>VERDAD </a:t>
            </a:r>
            <a:r>
              <a:rPr lang="es-ES_tradnl" sz="2100" dirty="0" smtClean="0">
                <a:solidFill>
                  <a:schemeClr val="tx1">
                    <a:lumMod val="85000"/>
                    <a:lumOff val="15000"/>
                  </a:schemeClr>
                </a:solidFill>
              </a:rPr>
              <a:t>(</a:t>
            </a:r>
            <a:r>
              <a:rPr lang="es-ES_tradnl" sz="2100" dirty="0">
                <a:solidFill>
                  <a:schemeClr val="tx1">
                    <a:lumMod val="85000"/>
                    <a:lumOff val="15000"/>
                  </a:schemeClr>
                </a:solidFill>
              </a:rPr>
              <a:t>Gr. </a:t>
            </a:r>
            <a:r>
              <a:rPr lang="es-ES_tradnl" sz="2100" dirty="0" err="1">
                <a:solidFill>
                  <a:schemeClr val="tx1">
                    <a:lumMod val="85000"/>
                    <a:lumOff val="15000"/>
                  </a:schemeClr>
                </a:solidFill>
              </a:rPr>
              <a:t>Aletheia</a:t>
            </a:r>
            <a:r>
              <a:rPr lang="es-ES_tradnl" sz="2100" dirty="0">
                <a:solidFill>
                  <a:schemeClr val="tx1">
                    <a:lumMod val="85000"/>
                    <a:lumOff val="15000"/>
                  </a:schemeClr>
                </a:solidFill>
              </a:rPr>
              <a:t>, realidad objetiva. La esencia manifiesta y veraz de algo en toda su plenitud, donde no hay lugar para la mentira, engaño ni error.)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Él es la Roca, cuya obra es perfecta, Porque todos sus caminos son rectitud; Dios de verdad, y sin ninguna iniquidad en él; Es justo y recto. </a:t>
            </a:r>
            <a:r>
              <a:rPr lang="es-ES_tradnl" sz="2100" dirty="0" err="1">
                <a:solidFill>
                  <a:schemeClr val="tx1">
                    <a:lumMod val="85000"/>
                    <a:lumOff val="15000"/>
                  </a:schemeClr>
                </a:solidFill>
              </a:rPr>
              <a:t>Dt</a:t>
            </a:r>
            <a:r>
              <a:rPr lang="es-ES_tradnl" sz="2100" dirty="0">
                <a:solidFill>
                  <a:schemeClr val="tx1">
                    <a:lumMod val="85000"/>
                    <a:lumOff val="15000"/>
                  </a:schemeClr>
                </a:solidFill>
              </a:rPr>
              <a:t>. 32:4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El que se bendijere en la tierra, en el Dios de verdad se bendecirá; y el que jurare en la tierra, por el Dios de verdad jurará; porque las angustias primeras serán olvidadas, y serán cubiertas de mis ojos. Isaías 65:16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No os he escrito como si ignoraseis la verdad, sino porque la conocéis, y porque ninguna mentira procede de la verdad. 1 Juan 2:21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smtClean="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a:solidFill>
                  <a:srgbClr val="C00000"/>
                </a:solidFill>
              </a:rPr>
              <a:t>¿Qué</a:t>
            </a:r>
            <a:r>
              <a:rPr lang="es-ES" sz="2100" spc="30" dirty="0">
                <a:solidFill>
                  <a:srgbClr val="C00000"/>
                </a:solidFill>
              </a:rPr>
              <a:t> beneficio le da este atributo</a:t>
            </a:r>
            <a:r>
              <a:rPr lang="es-ES" sz="2100" spc="30" dirty="0" smtClean="0">
                <a:solidFill>
                  <a:srgbClr val="C00000"/>
                </a:solidFill>
              </a:rPr>
              <a:t>?</a:t>
            </a:r>
            <a:endParaRPr lang="es-ES_tradnl" sz="2100" spc="30" dirty="0">
              <a:solidFill>
                <a:srgbClr val="C00000"/>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189158903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25</a:t>
            </a:r>
            <a:endParaRPr dirty="0"/>
          </a:p>
        </p:txBody>
      </p:sp>
      <p:sp>
        <p:nvSpPr>
          <p:cNvPr id="114" name="Shape 114"/>
          <p:cNvSpPr/>
          <p:nvPr/>
        </p:nvSpPr>
        <p:spPr>
          <a:xfrm>
            <a:off x="3346739" y="1137346"/>
            <a:ext cx="8472728" cy="49677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smtClean="0">
                <a:solidFill>
                  <a:srgbClr val="C00000"/>
                </a:solidFill>
              </a:rPr>
              <a:t>SANTO </a:t>
            </a:r>
            <a:r>
              <a:rPr lang="es-ES_tradnl" sz="2200" dirty="0" smtClean="0">
                <a:solidFill>
                  <a:schemeClr val="tx1">
                    <a:lumMod val="85000"/>
                    <a:lumOff val="15000"/>
                  </a:schemeClr>
                </a:solidFill>
              </a:rPr>
              <a:t>(He</a:t>
            </a:r>
            <a:r>
              <a:rPr lang="es-ES_tradnl" sz="2200" dirty="0">
                <a:solidFill>
                  <a:schemeClr val="tx1">
                    <a:lumMod val="85000"/>
                    <a:lumOff val="15000"/>
                  </a:schemeClr>
                </a:solidFill>
              </a:rPr>
              <a:t>. </a:t>
            </a:r>
            <a:r>
              <a:rPr lang="es-ES_tradnl" sz="2200" dirty="0" err="1">
                <a:solidFill>
                  <a:schemeClr val="tx1">
                    <a:lumMod val="85000"/>
                    <a:lumOff val="15000"/>
                  </a:schemeClr>
                </a:solidFill>
              </a:rPr>
              <a:t>Kadosh</a:t>
            </a:r>
            <a:r>
              <a:rPr lang="es-ES_tradnl" sz="2200" dirty="0">
                <a:solidFill>
                  <a:schemeClr val="tx1">
                    <a:lumMod val="85000"/>
                    <a:lumOff val="15000"/>
                  </a:schemeClr>
                </a:solidFill>
              </a:rPr>
              <a:t>” significa algo que es “otro”, sagrado, separado de lo común, del pecado)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Porque yo soy Jehová vuestro Dios; vosotros por tanto os santificaréis, y seréis santos, porque yo soy santo; así que no contaminéis vuestras personas con ningún animal que se arrastre sobre la tierra. 45 Porque yo soy Jehová, que os hago subir de la tierra de Egipto para ser vuestro Dios: seréis, pues, santos, porque yo soy santo. Levítico 11:44-45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Habla a toda la congregación de los hijos de Israel, y diles: Santos seréis, porque santo soy yo Jehová vuestro Dios. Levítico 19:2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smtClean="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rgbClr val="C00000"/>
                </a:solidFill>
              </a:rPr>
              <a:t>Por su santidad, todo lo que este con él lo santifica. Por eso dice sed santos porque yo soy santo. ¿Qué beneficio le da este atributo</a:t>
            </a:r>
            <a:r>
              <a:rPr lang="es-ES_tradnl" sz="2200" dirty="0" smtClean="0">
                <a:solidFill>
                  <a:srgbClr val="C00000"/>
                </a:solidFill>
              </a:rPr>
              <a:t>?</a:t>
            </a:r>
            <a:endParaRPr lang="es-ES_tradnl" sz="22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92636606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26</a:t>
            </a:r>
            <a:endParaRPr dirty="0"/>
          </a:p>
        </p:txBody>
      </p:sp>
      <p:sp>
        <p:nvSpPr>
          <p:cNvPr id="114" name="Shape 114"/>
          <p:cNvSpPr/>
          <p:nvPr/>
        </p:nvSpPr>
        <p:spPr>
          <a:xfrm>
            <a:off x="3346739" y="1137346"/>
            <a:ext cx="8472728" cy="558819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smtClean="0">
                <a:solidFill>
                  <a:srgbClr val="C00000"/>
                </a:solidFill>
              </a:rPr>
              <a:t>BUENO </a:t>
            </a:r>
            <a:r>
              <a:rPr lang="es-ES_tradnl" sz="2200" dirty="0" smtClean="0">
                <a:solidFill>
                  <a:schemeClr val="tx1">
                    <a:lumMod val="85000"/>
                    <a:lumOff val="15000"/>
                  </a:schemeClr>
                </a:solidFill>
              </a:rPr>
              <a:t>(Gr</a:t>
            </a:r>
            <a:r>
              <a:rPr lang="es-ES_tradnl" sz="2200" dirty="0">
                <a:solidFill>
                  <a:schemeClr val="tx1">
                    <a:lumMod val="85000"/>
                    <a:lumOff val="15000"/>
                  </a:schemeClr>
                </a:solidFill>
              </a:rPr>
              <a:t>. </a:t>
            </a:r>
            <a:r>
              <a:rPr lang="es-ES_tradnl" sz="2200" dirty="0" err="1">
                <a:solidFill>
                  <a:schemeClr val="tx1">
                    <a:lumMod val="85000"/>
                    <a:lumOff val="15000"/>
                  </a:schemeClr>
                </a:solidFill>
              </a:rPr>
              <a:t>Chrestotes</a:t>
            </a:r>
            <a:r>
              <a:rPr lang="es-ES_tradnl" sz="2200" dirty="0">
                <a:solidFill>
                  <a:schemeClr val="tx1">
                    <a:lumMod val="85000"/>
                    <a:lumOff val="15000"/>
                  </a:schemeClr>
                </a:solidFill>
              </a:rPr>
              <a:t>, Benignidad o Bondad en acción con gracia y compasión, para lo justo y recto)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Ciertamente es bueno Dios para con Israel, Para con los limpios de corazón. Sal. 73:1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Alabad a Jehová, porque él es bueno; Porque para siempre es su misericordia. Salmos 107:1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Alabad a JAH, Porque es bueno cantar salmos a nuestro Dios; Porque suave y hermosa es la alabanza. Salmos 147:1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El le dijo: ¿Por qué me llamas bueno? Ninguno hay bueno sino uno: Dios. Mas si quieres entrar en la vida, guarda los mandamientos. Mateo 19:17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smtClean="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spc="30" dirty="0">
                <a:solidFill>
                  <a:srgbClr val="C00000"/>
                </a:solidFill>
              </a:rPr>
              <a:t>¿Qué</a:t>
            </a:r>
            <a:r>
              <a:rPr lang="es-ES" sz="2000" spc="30" dirty="0">
                <a:solidFill>
                  <a:srgbClr val="C00000"/>
                </a:solidFill>
              </a:rPr>
              <a:t> beneficio le da este atributo</a:t>
            </a:r>
            <a:r>
              <a:rPr lang="es-ES" sz="2000" spc="30" dirty="0" smtClean="0">
                <a:solidFill>
                  <a:srgbClr val="C00000"/>
                </a:solidFill>
              </a:rPr>
              <a:t>?</a:t>
            </a:r>
            <a:endParaRPr lang="es-ES_tradnl" sz="2000" spc="30" dirty="0">
              <a:solidFill>
                <a:srgbClr val="C00000"/>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105474188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27</a:t>
            </a:r>
            <a:endParaRPr dirty="0"/>
          </a:p>
        </p:txBody>
      </p:sp>
      <p:sp>
        <p:nvSpPr>
          <p:cNvPr id="114" name="Shape 114"/>
          <p:cNvSpPr/>
          <p:nvPr/>
        </p:nvSpPr>
        <p:spPr>
          <a:xfrm>
            <a:off x="3346739" y="1137346"/>
            <a:ext cx="8472728" cy="53807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C00000"/>
                </a:solidFill>
              </a:rPr>
              <a:t>ESP</a:t>
            </a:r>
            <a:r>
              <a:rPr lang="es-ES" sz="2100" dirty="0" smtClean="0">
                <a:solidFill>
                  <a:srgbClr val="C00000"/>
                </a:solidFill>
              </a:rPr>
              <a:t>ÍRITU </a:t>
            </a:r>
            <a:r>
              <a:rPr lang="es-ES_tradnl" sz="2100" dirty="0" smtClean="0">
                <a:solidFill>
                  <a:schemeClr val="tx1">
                    <a:lumMod val="85000"/>
                    <a:lumOff val="15000"/>
                  </a:schemeClr>
                </a:solidFill>
              </a:rPr>
              <a:t>(Gr</a:t>
            </a:r>
            <a:r>
              <a:rPr lang="es-ES_tradnl" sz="2100" dirty="0">
                <a:solidFill>
                  <a:schemeClr val="tx1">
                    <a:lumMod val="85000"/>
                    <a:lumOff val="15000"/>
                  </a:schemeClr>
                </a:solidFill>
              </a:rPr>
              <a:t>. Neuma, viento, aliento, invisible, inmaterial, poderoso)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Dios es Espíritu; y los que le adoran, en espíritu y en verdad es necesario que adoren. Juan 4:22-24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Dios es Espíritu y nos creo con espíritu para la intimidad, la comunión y la dirección, solo lo podemos conocer y entender con nuestro espíritu, siempre y cuando este libre de pecado y contaminación con otros espíritus. Nuestro espíritu es el único medio para tener esa relación con Dios, es allí don de Dios se revela, se da a conocer.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Así que, amados, puesto que tenemos tales promesas, limpiémonos de toda contaminación de carne y de espíritu, perfeccionando la santidad en el temor de Dios. 2 corintios 7:1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smtClean="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a:solidFill>
                  <a:srgbClr val="C00000"/>
                </a:solidFill>
              </a:rPr>
              <a:t>¿Qué</a:t>
            </a:r>
            <a:r>
              <a:rPr lang="es-ES" sz="2100" spc="30" dirty="0">
                <a:solidFill>
                  <a:srgbClr val="C00000"/>
                </a:solidFill>
              </a:rPr>
              <a:t> beneficio le da este atributo?</a:t>
            </a:r>
            <a:endParaRPr lang="es-ES_tradnl" sz="21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192034884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28</a:t>
            </a:r>
            <a:endParaRPr dirty="0"/>
          </a:p>
        </p:txBody>
      </p:sp>
      <p:sp>
        <p:nvSpPr>
          <p:cNvPr id="114" name="Shape 114"/>
          <p:cNvSpPr/>
          <p:nvPr/>
        </p:nvSpPr>
        <p:spPr>
          <a:xfrm>
            <a:off x="3346739" y="1137346"/>
            <a:ext cx="8472728" cy="53659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C00000"/>
                </a:solidFill>
              </a:rPr>
              <a:t>MISERICORDIOSO</a:t>
            </a:r>
            <a:r>
              <a:rPr lang="es-ES" sz="2100" dirty="0" smtClean="0">
                <a:solidFill>
                  <a:srgbClr val="C00000"/>
                </a:solidFill>
              </a:rPr>
              <a:t> </a:t>
            </a:r>
            <a:r>
              <a:rPr lang="es-ES_tradnl" sz="2100" dirty="0" smtClean="0">
                <a:solidFill>
                  <a:schemeClr val="tx1">
                    <a:lumMod val="85000"/>
                    <a:lumOff val="15000"/>
                  </a:schemeClr>
                </a:solidFill>
              </a:rPr>
              <a:t>(</a:t>
            </a:r>
            <a:r>
              <a:rPr lang="es-ES_tradnl" sz="2100" dirty="0">
                <a:solidFill>
                  <a:schemeClr val="tx1">
                    <a:lumMod val="85000"/>
                    <a:lumOff val="15000"/>
                  </a:schemeClr>
                </a:solidFill>
              </a:rPr>
              <a:t>Gr. </a:t>
            </a:r>
            <a:r>
              <a:rPr lang="es-ES_tradnl" sz="2100" dirty="0" err="1">
                <a:solidFill>
                  <a:schemeClr val="tx1">
                    <a:lumMod val="85000"/>
                    <a:lumOff val="15000"/>
                  </a:schemeClr>
                </a:solidFill>
              </a:rPr>
              <a:t>Eleos</a:t>
            </a:r>
            <a:r>
              <a:rPr lang="es-ES_tradnl" sz="2100" dirty="0">
                <a:solidFill>
                  <a:schemeClr val="tx1">
                    <a:lumMod val="85000"/>
                    <a:lumOff val="15000"/>
                  </a:schemeClr>
                </a:solidFill>
              </a:rPr>
              <a:t>, Que tiene para perdonar y ayudar a la persona necesitada)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Cuando estuvieres en angustia, y te alcanzaren todas estas cosas, si en los postreros días te volvieres a Jehová tu Dios, y oyeres su voz; 31 porque Dios misericordioso es Jehová tu Dios; no te dejará, ni te destruirá, ni se olvidará del pacto que les juró a tus padres. Deuteronomio 4:30-31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Mas por tus muchas misericordias no los consumiste, ni los desamparaste; porque eres Dios clemente y misericordioso. Nehemías 9:31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Rasgad vuestro corazón, y no vuestros vestidos, y convertíos a Jehová vuestro Dios; porque misericordioso es y clemente, tardo para la ira y grande en misericordia, y que se duele del castigo. Joel 2:13 </a:t>
            </a:r>
            <a:endParaRPr lang="es-ES_tradnl" sz="2100" dirty="0" smtClean="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a:solidFill>
                  <a:srgbClr val="C00000"/>
                </a:solidFill>
              </a:rPr>
              <a:t>¿Qué</a:t>
            </a:r>
            <a:r>
              <a:rPr lang="es-ES" sz="2100" spc="30" dirty="0">
                <a:solidFill>
                  <a:srgbClr val="C00000"/>
                </a:solidFill>
              </a:rPr>
              <a:t> beneficio le da este atributo</a:t>
            </a:r>
            <a:r>
              <a:rPr lang="es-ES" sz="2100" spc="30" dirty="0" smtClean="0">
                <a:solidFill>
                  <a:srgbClr val="C00000"/>
                </a:solidFill>
              </a:rPr>
              <a:t>?</a:t>
            </a:r>
            <a:endParaRPr lang="es-ES_tradnl" sz="2100" spc="30" dirty="0">
              <a:solidFill>
                <a:srgbClr val="C00000"/>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54213718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29</a:t>
            </a:r>
            <a:endParaRPr dirty="0"/>
          </a:p>
        </p:txBody>
      </p:sp>
      <p:sp>
        <p:nvSpPr>
          <p:cNvPr id="114" name="Shape 114"/>
          <p:cNvSpPr/>
          <p:nvPr/>
        </p:nvSpPr>
        <p:spPr>
          <a:xfrm>
            <a:off x="3346739" y="1137346"/>
            <a:ext cx="8472728" cy="541070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C00000"/>
                </a:solidFill>
              </a:rPr>
              <a:t>FIEL </a:t>
            </a:r>
            <a:r>
              <a:rPr lang="es-ES_tradnl" sz="2000" dirty="0">
                <a:solidFill>
                  <a:schemeClr val="tx1">
                    <a:lumMod val="85000"/>
                    <a:lumOff val="15000"/>
                  </a:schemeClr>
                </a:solidFill>
              </a:rPr>
              <a:t>(Hebreo </a:t>
            </a:r>
            <a:r>
              <a:rPr lang="es-ES_tradnl" sz="2000" dirty="0" err="1" smtClean="0">
                <a:solidFill>
                  <a:schemeClr val="tx1">
                    <a:lumMod val="85000"/>
                    <a:lumOff val="15000"/>
                  </a:schemeClr>
                </a:solidFill>
              </a:rPr>
              <a:t>Berit</a:t>
            </a:r>
            <a:r>
              <a:rPr lang="es-ES_tradnl" sz="2000" dirty="0" smtClean="0">
                <a:solidFill>
                  <a:schemeClr val="tx1">
                    <a:lumMod val="85000"/>
                    <a:lumOff val="15000"/>
                  </a:schemeClr>
                </a:solidFill>
              </a:rPr>
              <a:t> </a:t>
            </a:r>
            <a:r>
              <a:rPr lang="es-ES_tradnl" sz="2000" dirty="0">
                <a:solidFill>
                  <a:schemeClr val="tx1">
                    <a:lumMod val="85000"/>
                    <a:lumOff val="15000"/>
                  </a:schemeClr>
                </a:solidFill>
              </a:rPr>
              <a:t>que significa Pacto o alianza. La fidelidad pertenece al pacto. Donde Dios mantiene las promesas del pacto y e</a:t>
            </a:r>
            <a:r>
              <a:rPr lang="es-ES_tradnl" sz="2000" dirty="0" smtClean="0">
                <a:solidFill>
                  <a:schemeClr val="tx1">
                    <a:lumMod val="85000"/>
                    <a:lumOff val="15000"/>
                  </a:schemeClr>
                </a:solidFill>
              </a:rPr>
              <a:t>l </a:t>
            </a:r>
            <a:r>
              <a:rPr lang="es-ES_tradnl" sz="2000" dirty="0">
                <a:solidFill>
                  <a:schemeClr val="tx1">
                    <a:lumMod val="85000"/>
                    <a:lumOff val="15000"/>
                  </a:schemeClr>
                </a:solidFill>
              </a:rPr>
              <a:t>hombre vive de acuerdo a las estipulaciones del pacto. De nada sirve tratar de ser fiel a Dios por fuera del </a:t>
            </a:r>
            <a:r>
              <a:rPr lang="es-ES_tradnl" sz="2000" dirty="0" smtClean="0">
                <a:solidFill>
                  <a:schemeClr val="tx1">
                    <a:lumMod val="85000"/>
                    <a:lumOff val="15000"/>
                  </a:schemeClr>
                </a:solidFill>
              </a:rPr>
              <a:t>pacto).</a:t>
            </a: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Conoce, pues, que Jehová tu Dios es Dios, Dios fiel, que guarda el pacto y la misericordia a los que le aman y guardan sus mandamientos, hasta mil generaciones; 10 y que da el pago en persona al que le aborrece, destruyéndolo; y no se demora con el que le odia, en persona le dará el pago. Deuteronomio 7:9-10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Fiel es Dios, por el cual fuisteis llamados a la comunión con su Hijo Jesucristo nuestro Señor. 1 Corintios 1:9</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No os ha sobrevenido ninguna tentación que no sea humana; pero fiel es Dios, que no os dejará ser tentados más de lo que podéis resistir, sino que dará también juntamente con la tentación la salida, para que podáis soportar. 1 Corintios </a:t>
            </a:r>
            <a:r>
              <a:rPr lang="es-ES_tradnl" sz="2000" dirty="0" smtClean="0">
                <a:solidFill>
                  <a:schemeClr val="tx1">
                    <a:lumMod val="85000"/>
                    <a:lumOff val="15000"/>
                  </a:schemeClr>
                </a:solidFill>
              </a:rPr>
              <a:t>10:13 			</a:t>
            </a:r>
            <a:r>
              <a:rPr lang="es-ES_tradnl" sz="2000" dirty="0">
                <a:solidFill>
                  <a:schemeClr val="tx1">
                    <a:lumMod val="85000"/>
                    <a:lumOff val="15000"/>
                  </a:schemeClr>
                </a:solidFill>
              </a:rPr>
              <a:t> </a:t>
            </a:r>
            <a:r>
              <a:rPr lang="es-ES_tradnl" sz="2000" dirty="0" smtClean="0">
                <a:solidFill>
                  <a:schemeClr val="tx1">
                    <a:lumMod val="85000"/>
                    <a:lumOff val="15000"/>
                  </a:schemeClr>
                </a:solidFill>
              </a:rPr>
              <a:t>  </a:t>
            </a:r>
            <a:r>
              <a:rPr lang="es-ES_tradnl" sz="2000" spc="30" dirty="0" smtClean="0">
                <a:solidFill>
                  <a:srgbClr val="C00000"/>
                </a:solidFill>
              </a:rPr>
              <a:t>¿</a:t>
            </a:r>
            <a:r>
              <a:rPr lang="es-ES_tradnl" sz="2000" spc="30" dirty="0">
                <a:solidFill>
                  <a:srgbClr val="C00000"/>
                </a:solidFill>
              </a:rPr>
              <a:t>Qué</a:t>
            </a:r>
            <a:r>
              <a:rPr lang="es-ES" sz="2000" spc="30" dirty="0">
                <a:solidFill>
                  <a:srgbClr val="C00000"/>
                </a:solidFill>
              </a:rPr>
              <a:t> beneficio le da este atributo</a:t>
            </a:r>
            <a:r>
              <a:rPr lang="es-ES" sz="2000" spc="30" dirty="0" smtClean="0">
                <a:solidFill>
                  <a:srgbClr val="C00000"/>
                </a:solidFill>
              </a:rPr>
              <a:t>?</a:t>
            </a:r>
            <a:endParaRPr lang="es-ES_tradnl" sz="2000" dirty="0">
              <a:solidFill>
                <a:schemeClr val="tx1">
                  <a:lumMod val="85000"/>
                  <a:lumOff val="15000"/>
                </a:schemeClr>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24378754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30</a:t>
            </a:r>
            <a:endParaRPr dirty="0"/>
          </a:p>
        </p:txBody>
      </p:sp>
      <p:sp>
        <p:nvSpPr>
          <p:cNvPr id="114" name="Shape 114"/>
          <p:cNvSpPr/>
          <p:nvPr/>
        </p:nvSpPr>
        <p:spPr>
          <a:xfrm>
            <a:off x="3346739" y="1137346"/>
            <a:ext cx="8472728" cy="541070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C00000"/>
                </a:solidFill>
              </a:rPr>
              <a:t>PADRE </a:t>
            </a:r>
            <a:r>
              <a:rPr lang="es-ES_tradnl" sz="2000" dirty="0" smtClean="0">
                <a:solidFill>
                  <a:schemeClr val="tx1">
                    <a:lumMod val="85000"/>
                    <a:lumOff val="15000"/>
                  </a:schemeClr>
                </a:solidFill>
              </a:rPr>
              <a:t>(Gr</a:t>
            </a:r>
            <a:r>
              <a:rPr lang="es-ES_tradnl" sz="2000" dirty="0">
                <a:solidFill>
                  <a:schemeClr val="tx1">
                    <a:lumMod val="85000"/>
                    <a:lumOff val="15000"/>
                  </a:schemeClr>
                </a:solidFill>
              </a:rPr>
              <a:t>. </a:t>
            </a:r>
            <a:r>
              <a:rPr lang="es-ES_tradnl" sz="2000" dirty="0" err="1">
                <a:solidFill>
                  <a:schemeClr val="tx1">
                    <a:lumMod val="85000"/>
                    <a:lumOff val="15000"/>
                  </a:schemeClr>
                </a:solidFill>
              </a:rPr>
              <a:t>Pater</a:t>
            </a:r>
            <a:r>
              <a:rPr lang="es-ES_tradnl" sz="2000" dirty="0">
                <a:solidFill>
                  <a:schemeClr val="tx1">
                    <a:lumMod val="85000"/>
                    <a:lumOff val="15000"/>
                  </a:schemeClr>
                </a:solidFill>
              </a:rPr>
              <a:t>: Fuente que nutre, protege y sustenta)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Por lo cual, Salid de en medio de ellos, y apartaos, dice el Señor, Y no toquéis lo inmundo; Y yo os recibiré, 18 Y seré para vosotros por Padre, Y vosotros me seréis hijos e hijas, dice el Señor Todopoderoso. 2 corintios 6:17-18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Mas a todos los que le recibieron, a los que creen en su nombre, les dio  Potestad de ser hechos hijos de Dios; 13 los cuales no son engendrados de sangre, ni de voluntad de carne, ni de voluntad de varón, sino de Dios. Juan 1:12-13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85000"/>
                    <a:lumOff val="15000"/>
                  </a:schemeClr>
                </a:solidFill>
              </a:rPr>
              <a:t>Porque todos los que son guiados por el Espíritu de Dios, éstos son hijos de Dios. 16 El Espíritu mismo da testimonio a nuestro espíritu, de que somos hijos de Dios. 17 Y si hijos, también herederos; herederos de Dios y coherederos con Cristo, si es que padecemos juntamente con él, para que juntamente con él seamos glorificados. Ro. 8:14, 16-17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spc="30" dirty="0">
                <a:solidFill>
                  <a:srgbClr val="C00000"/>
                </a:solidFill>
              </a:rPr>
              <a:t>¿Qué</a:t>
            </a:r>
            <a:r>
              <a:rPr lang="es-ES" sz="2000" spc="30" dirty="0">
                <a:solidFill>
                  <a:srgbClr val="C00000"/>
                </a:solidFill>
              </a:rPr>
              <a:t> beneficio le da este atributo</a:t>
            </a:r>
            <a:r>
              <a:rPr lang="es-ES" sz="2000" spc="30" dirty="0" smtClean="0">
                <a:solidFill>
                  <a:srgbClr val="C00000"/>
                </a:solidFill>
              </a:rPr>
              <a:t>?</a:t>
            </a:r>
            <a:endParaRPr lang="es-ES_tradnl" sz="2000" spc="30" dirty="0">
              <a:solidFill>
                <a:srgbClr val="C00000"/>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28876699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31</a:t>
            </a:r>
            <a:endParaRPr dirty="0"/>
          </a:p>
        </p:txBody>
      </p:sp>
      <p:sp>
        <p:nvSpPr>
          <p:cNvPr id="114" name="Shape 114"/>
          <p:cNvSpPr/>
          <p:nvPr/>
        </p:nvSpPr>
        <p:spPr>
          <a:xfrm>
            <a:off x="3346739" y="1137346"/>
            <a:ext cx="8472728" cy="57205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chemeClr val="tx1">
                    <a:lumMod val="85000"/>
                    <a:lumOff val="15000"/>
                  </a:schemeClr>
                </a:solidFill>
              </a:rPr>
              <a:t>JESUCRISTO </a:t>
            </a:r>
            <a:r>
              <a:rPr lang="es-ES_tradnl" sz="2100" dirty="0">
                <a:solidFill>
                  <a:schemeClr val="tx1">
                    <a:lumMod val="85000"/>
                    <a:lumOff val="15000"/>
                  </a:schemeClr>
                </a:solidFill>
              </a:rPr>
              <a:t>HIZO POSIBLE LA RECONCILIACION, INTIMIDAD, COMUNIÓN Y RELACION CON DIOS, LA CUAL ESTABA ROTA POR CAUSA DEL PECADO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Porque en él vivimos, y nos movemos, y somos; como algunos de vuestros propios poetas también han dicho: Porque linaje suyo somos. Hechos 17:28; Gálatas 2:20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Pues si algunas de las ramas fueron desgajadas, y tú, siendo olivo silvestre, has sido injertado en lugar de ellas, y has sido hecho participante de la raíz y de la rica savia del olivo,…Romanos 11:17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Yo soy la vid, vosotros los pámpanos; el que permanece en mí, y yo en él, éste lleva mucho fruto; porque separados de mí nada podéis hacer. Si permanecéis en mí, y mis palabras permanecen en vosotros, pedid todo lo que queréis, y os será hecho. Juan 15:5,7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smtClean="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spc="30" dirty="0">
                <a:solidFill>
                  <a:srgbClr val="C00000"/>
                </a:solidFill>
              </a:rPr>
              <a:t>¿Qué</a:t>
            </a:r>
            <a:r>
              <a:rPr lang="es-ES" sz="2000" spc="30" dirty="0">
                <a:solidFill>
                  <a:srgbClr val="C00000"/>
                </a:solidFill>
              </a:rPr>
              <a:t> beneficio le da este atributo?</a:t>
            </a:r>
            <a:endParaRPr lang="es-ES_tradnl" sz="2000" spc="3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smtClean="0"/>
              <a:t>SU NOMBRE &amp; ATRIBUTOS LO DEFINEN</a:t>
            </a:r>
            <a:endParaRPr lang="es-CO" sz="2600" dirty="0"/>
          </a:p>
        </p:txBody>
      </p:sp>
    </p:spTree>
    <p:extLst>
      <p:ext uri="{BB962C8B-B14F-4D97-AF65-F5344CB8AC3E}">
        <p14:creationId xmlns:p14="http://schemas.microsoft.com/office/powerpoint/2010/main" val="106686354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ctrTitle"/>
          </p:nvPr>
        </p:nvSpPr>
        <p:spPr>
          <a:xfrm>
            <a:off x="3346739" y="183245"/>
            <a:ext cx="8292188" cy="716926"/>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rPr lang="es-ES" dirty="0"/>
              <a:t>EL CUIDADO DE SU NOMBRE </a:t>
            </a:r>
            <a:endParaRPr dirty="0"/>
          </a:p>
        </p:txBody>
      </p:sp>
      <p:sp>
        <p:nvSpPr>
          <p:cNvPr id="87" name="Shape 87"/>
          <p:cNvSpPr/>
          <p:nvPr/>
        </p:nvSpPr>
        <p:spPr>
          <a:xfrm>
            <a:off x="3346739" y="1304144"/>
            <a:ext cx="8570443" cy="48491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300" dirty="0" smtClean="0">
                <a:solidFill>
                  <a:schemeClr val="tx1">
                    <a:lumMod val="85000"/>
                    <a:lumOff val="15000"/>
                  </a:schemeClr>
                </a:solidFill>
              </a:rPr>
              <a:t>Para no ignorar, olvidar </a:t>
            </a:r>
            <a:r>
              <a:rPr lang="es-ES_tradnl" sz="2300" dirty="0">
                <a:solidFill>
                  <a:schemeClr val="tx1">
                    <a:lumMod val="85000"/>
                    <a:lumOff val="15000"/>
                  </a:schemeClr>
                </a:solidFill>
              </a:rPr>
              <a:t>ni </a:t>
            </a:r>
            <a:r>
              <a:rPr lang="es-ES_tradnl" sz="2300" dirty="0" smtClean="0">
                <a:solidFill>
                  <a:schemeClr val="tx1">
                    <a:lumMod val="85000"/>
                    <a:lumOff val="15000"/>
                  </a:schemeClr>
                </a:solidFill>
              </a:rPr>
              <a:t>profanar el Nombre de Dios, debemos tener </a:t>
            </a:r>
            <a:r>
              <a:rPr lang="es-ES_tradnl" sz="2300" dirty="0">
                <a:solidFill>
                  <a:schemeClr val="tx1">
                    <a:lumMod val="85000"/>
                    <a:lumOff val="15000"/>
                  </a:schemeClr>
                </a:solidFill>
              </a:rPr>
              <a:t>intimidad, comunión y relación personal con Él. </a:t>
            </a:r>
            <a:r>
              <a:rPr lang="es-ES_tradnl" sz="2300" dirty="0" smtClean="0">
                <a:solidFill>
                  <a:schemeClr val="tx1">
                    <a:lumMod val="85000"/>
                    <a:lumOff val="15000"/>
                  </a:schemeClr>
                </a:solidFill>
              </a:rPr>
              <a:t>As</a:t>
            </a:r>
            <a:r>
              <a:rPr lang="es-ES" sz="2300" dirty="0" smtClean="0">
                <a:solidFill>
                  <a:schemeClr val="tx1">
                    <a:lumMod val="85000"/>
                    <a:lumOff val="15000"/>
                  </a:schemeClr>
                </a:solidFill>
              </a:rPr>
              <a:t>í que, </a:t>
            </a:r>
            <a:r>
              <a:rPr lang="es-ES_tradnl" sz="2300" dirty="0" smtClean="0">
                <a:solidFill>
                  <a:schemeClr val="tx1">
                    <a:lumMod val="85000"/>
                    <a:lumOff val="15000"/>
                  </a:schemeClr>
                </a:solidFill>
              </a:rPr>
              <a:t>debemos </a:t>
            </a:r>
            <a:r>
              <a:rPr lang="es-ES_tradnl" sz="2300" dirty="0">
                <a:solidFill>
                  <a:schemeClr val="tx1">
                    <a:lumMod val="85000"/>
                    <a:lumOff val="15000"/>
                  </a:schemeClr>
                </a:solidFill>
              </a:rPr>
              <a:t>ejercitar la fe, la oración, la adoración, el servicio, estudiar y meditar en su palabra</a:t>
            </a:r>
            <a:r>
              <a:rPr lang="es-ES_tradnl" sz="2300" dirty="0" smtClean="0">
                <a:solidFill>
                  <a:schemeClr val="tx1">
                    <a:lumMod val="85000"/>
                    <a:lumOff val="15000"/>
                  </a:schemeClr>
                </a:solidFill>
              </a:rPr>
              <a:t>, para </a:t>
            </a:r>
            <a:r>
              <a:rPr lang="es-ES_tradnl" sz="2300" dirty="0">
                <a:solidFill>
                  <a:schemeClr val="tx1">
                    <a:lumMod val="85000"/>
                    <a:lumOff val="15000"/>
                  </a:schemeClr>
                </a:solidFill>
              </a:rPr>
              <a:t>disfrutar de su presencia y de su </a:t>
            </a:r>
            <a:r>
              <a:rPr lang="es-ES_tradnl" sz="2300" dirty="0" smtClean="0">
                <a:solidFill>
                  <a:schemeClr val="tx1">
                    <a:lumMod val="85000"/>
                    <a:lumOff val="15000"/>
                  </a:schemeClr>
                </a:solidFill>
              </a:rPr>
              <a:t>gloria diariamente. Debemos tener mucho cuidado con no: </a:t>
            </a:r>
            <a:endParaRPr lang="es-ES_tradnl" sz="23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3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300" dirty="0">
                <a:solidFill>
                  <a:schemeClr val="tx1">
                    <a:lumMod val="85000"/>
                    <a:lumOff val="15000"/>
                  </a:schemeClr>
                </a:solidFill>
              </a:rPr>
              <a:t>INFAMAR: Quitarle la fama, la honra y la gloria a Dios.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3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300" dirty="0">
                <a:solidFill>
                  <a:schemeClr val="tx1">
                    <a:lumMod val="85000"/>
                    <a:lumOff val="15000"/>
                  </a:schemeClr>
                </a:solidFill>
              </a:rPr>
              <a:t>PROFANAR: Tratar lo sagrado sin el debido respeto. Hacerlo común e indigno.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3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300" dirty="0">
                <a:solidFill>
                  <a:schemeClr val="tx1">
                    <a:lumMod val="85000"/>
                    <a:lumOff val="15000"/>
                  </a:schemeClr>
                </a:solidFill>
              </a:rPr>
              <a:t>BLASFEMAR: Maldecir, vituperar, hablar mal. Hablamos bien o mal de Dios con nuestro testimonio (al pensar, desear, hablar y obrar). </a:t>
            </a:r>
            <a:endParaRPr lang="es-ES_tradnl" sz="2300" dirty="0">
              <a:solidFill>
                <a:srgbClr val="C00000"/>
              </a:solidFill>
            </a:endParaRPr>
          </a:p>
        </p:txBody>
      </p:sp>
    </p:spTree>
    <p:extLst>
      <p:ext uri="{BB962C8B-B14F-4D97-AF65-F5344CB8AC3E}">
        <p14:creationId xmlns:p14="http://schemas.microsoft.com/office/powerpoint/2010/main" val="75132780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ctrTitle"/>
          </p:nvPr>
        </p:nvSpPr>
        <p:spPr>
          <a:xfrm>
            <a:off x="3346739" y="168257"/>
            <a:ext cx="7717079" cy="716926"/>
          </a:xfrm>
          <a:prstGeom prst="rect">
            <a:avLst/>
          </a:prstGeom>
        </p:spPr>
        <p:txBody>
          <a:bodyPr/>
          <a:lstStyle>
            <a:lvl1pPr algn="just" defTabSz="859536">
              <a:defRPr sz="3008" b="1" spc="282">
                <a:solidFill>
                  <a:srgbClr val="262626"/>
                </a:solidFill>
                <a:latin typeface="Arial Hebrew"/>
                <a:ea typeface="Arial Hebrew"/>
                <a:cs typeface="Arial Hebrew"/>
                <a:sym typeface="Arial Hebrew"/>
              </a:defRPr>
            </a:lvl1pPr>
          </a:lstStyle>
          <a:p>
            <a:r>
              <a:rPr lang="es-ES" dirty="0" smtClean="0"/>
              <a:t>CONCLUSIÓN</a:t>
            </a:r>
            <a:endParaRPr dirty="0"/>
          </a:p>
        </p:txBody>
      </p:sp>
      <p:sp>
        <p:nvSpPr>
          <p:cNvPr id="114" name="Shape 114"/>
          <p:cNvSpPr/>
          <p:nvPr/>
        </p:nvSpPr>
        <p:spPr>
          <a:xfrm>
            <a:off x="3346739" y="1137346"/>
            <a:ext cx="8472728" cy="53659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C00000"/>
                </a:solidFill>
              </a:rPr>
              <a:t>Y santificaré mi grande nombre, profanado entre las naciones, el cual profanasteis vosotros en medio de ellas; y sabrán las naciones Jehová, dice Jehová el Señor, cuando sea santificado en vosotros delante de sus ojos. (EZEQUIEL 36:23)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El santo y glorioso nombre de nuestro Padre, Dios y Salvador, debe ser honrado, respetado, venerado, adorado, exaltado y glorificado por sus hijos, por los que creemos en Él e invocamos su nombre.</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Lo hacemos cuando en cualquier adversidad confiamos en lo que Él es, en lo que dice, en lo que hace. Sabemos que confiamos cuando nos refugiamos en Él para hacer exactamente como Él dice.</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C00000"/>
                </a:solidFill>
              </a:rPr>
              <a:t>Busqué a Jehová, y él me oyó, Y me libró de todos mis temores. 5 Los que miraron a él fueron alumbrados, Y sus rostros no fueron avergonzados. Salmo 34:4-5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p:txBody>
      </p:sp>
    </p:spTree>
    <p:extLst>
      <p:ext uri="{BB962C8B-B14F-4D97-AF65-F5344CB8AC3E}">
        <p14:creationId xmlns:p14="http://schemas.microsoft.com/office/powerpoint/2010/main" val="24292866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ctrTitle"/>
          </p:nvPr>
        </p:nvSpPr>
        <p:spPr>
          <a:xfrm>
            <a:off x="3346739" y="0"/>
            <a:ext cx="8292188" cy="716926"/>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rPr lang="es-ES" dirty="0" smtClean="0"/>
              <a:t>INTRODUCCIÓN</a:t>
            </a:r>
            <a:endParaRPr dirty="0"/>
          </a:p>
        </p:txBody>
      </p:sp>
      <p:sp>
        <p:nvSpPr>
          <p:cNvPr id="87" name="Shape 87"/>
          <p:cNvSpPr/>
          <p:nvPr/>
        </p:nvSpPr>
        <p:spPr>
          <a:xfrm>
            <a:off x="3346739" y="736583"/>
            <a:ext cx="8570443" cy="594277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El no sometimiento y sujeción a Dios y a Su Palabra, es por DESAMOR Y REBELION contra Dios. La insujeción genera hombres carnales que actúan según su capacidad: </a:t>
            </a:r>
            <a:r>
              <a:rPr lang="es-ES_tradnl" sz="2200" dirty="0" smtClean="0">
                <a:solidFill>
                  <a:schemeClr val="tx1">
                    <a:lumMod val="85000"/>
                    <a:lumOff val="15000"/>
                  </a:schemeClr>
                </a:solidFill>
              </a:rPr>
              <a:t>prepotencia, orgullo </a:t>
            </a:r>
            <a:r>
              <a:rPr lang="es-ES_tradnl" sz="2200" dirty="0">
                <a:solidFill>
                  <a:schemeClr val="tx1">
                    <a:lumMod val="85000"/>
                    <a:lumOff val="15000"/>
                  </a:schemeClr>
                </a:solidFill>
              </a:rPr>
              <a:t>y </a:t>
            </a:r>
            <a:r>
              <a:rPr lang="es-ES_tradnl" sz="2200" dirty="0" smtClean="0">
                <a:solidFill>
                  <a:schemeClr val="tx1">
                    <a:lumMod val="85000"/>
                    <a:lumOff val="15000"/>
                  </a:schemeClr>
                </a:solidFill>
              </a:rPr>
              <a:t>soberbia; </a:t>
            </a:r>
            <a:r>
              <a:rPr lang="es-ES_tradnl" sz="2200" dirty="0">
                <a:solidFill>
                  <a:schemeClr val="tx1">
                    <a:lumMod val="85000"/>
                    <a:lumOff val="15000"/>
                  </a:schemeClr>
                </a:solidFill>
              </a:rPr>
              <a:t>más la sujeción y el sometimiento, genera hombres mansos y humildes con mucha autoridad que actúan según la capacidad del Espíritu.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Si obramos con orgullo según nuestra capacidad, y no nos arrepentimos, nos alejamos de Dios cada día más. De morir así, nos condenamos en el infierno. La Biblia dice que Dios resiste a los soberbios, pero da gracia y atiende al humilde. Para obrar con orgullo según mi capacidad yo no necesito a Dios. Para obrar con humildad y mansedumbre según la voluntad de Dios, yo  necesito a Dios.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Elige ser parte de los hombres mansos y humildes con autoridad, y no ser parte de los rebeldes y soberbios, para ser esclavos del pecado y del diablo</a:t>
            </a:r>
          </a:p>
        </p:txBody>
      </p:sp>
    </p:spTree>
    <p:extLst>
      <p:ext uri="{BB962C8B-B14F-4D97-AF65-F5344CB8AC3E}">
        <p14:creationId xmlns:p14="http://schemas.microsoft.com/office/powerpoint/2010/main" val="48837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32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12" name="Shape 112"/>
          <p:cNvSpPr/>
          <p:nvPr/>
        </p:nvSpPr>
        <p:spPr>
          <a:xfrm>
            <a:off x="11063816" y="305080"/>
            <a:ext cx="829740" cy="370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1-2</a:t>
            </a:r>
          </a:p>
        </p:txBody>
      </p:sp>
      <p:sp>
        <p:nvSpPr>
          <p:cNvPr id="113" name="Shape 113"/>
          <p:cNvSpPr>
            <a:spLocks noGrp="1"/>
          </p:cNvSpPr>
          <p:nvPr>
            <p:ph type="ctrTitle"/>
          </p:nvPr>
        </p:nvSpPr>
        <p:spPr>
          <a:xfrm>
            <a:off x="3346739" y="168257"/>
            <a:ext cx="7717079" cy="716926"/>
          </a:xfrm>
          <a:prstGeom prst="rect">
            <a:avLst/>
          </a:prstGeom>
        </p:spPr>
        <p:txBody>
          <a:bodyPr/>
          <a:lstStyle>
            <a:lvl1pPr algn="just" defTabSz="859536">
              <a:defRPr sz="3008" b="1" spc="282">
                <a:solidFill>
                  <a:srgbClr val="262626"/>
                </a:solidFill>
                <a:latin typeface="Arial Hebrew"/>
                <a:ea typeface="Arial Hebrew"/>
                <a:cs typeface="Arial Hebrew"/>
                <a:sym typeface="Arial Hebrew"/>
              </a:defRPr>
            </a:lvl1pPr>
          </a:lstStyle>
          <a:p>
            <a:r>
              <a:rPr lang="es-ES" dirty="0" smtClean="0"/>
              <a:t>CONOCER A DIOS</a:t>
            </a:r>
            <a:endParaRPr dirty="0"/>
          </a:p>
        </p:txBody>
      </p:sp>
      <p:sp>
        <p:nvSpPr>
          <p:cNvPr id="114" name="Shape 114"/>
          <p:cNvSpPr/>
          <p:nvPr/>
        </p:nvSpPr>
        <p:spPr>
          <a:xfrm>
            <a:off x="3346739" y="1166442"/>
            <a:ext cx="8472728" cy="598637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Vosotros sois mis testigos, dice Jehová, y mi siervo que yo escogí, para que me conozcáis y creáis, y entendáis que yo mismo soy; antes de mí no fue formado dios, ni lo será después de mí. Isaías 43:10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Y conoceréis que en medio de Israel estoy yo, y que yo soy Jehová vuestro Dios, y no hay otro; y mi pueblo nunca jamás será avergonzado. Joel 2:27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Y conocerán que yo soy Jehová su Dios, que los saqué de la tierra de Egipto, para habitar en medio de ellos. Yo Jehová su Dios. Éxodo 29:46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chemeClr val="tx1">
                    <a:lumMod val="85000"/>
                    <a:lumOff val="15000"/>
                  </a:schemeClr>
                </a:solidFill>
              </a:rPr>
              <a:t>Juan </a:t>
            </a:r>
            <a:r>
              <a:rPr lang="es-ES_tradnl" sz="2100" dirty="0">
                <a:solidFill>
                  <a:schemeClr val="tx1">
                    <a:lumMod val="85000"/>
                    <a:lumOff val="15000"/>
                  </a:schemeClr>
                </a:solidFill>
              </a:rPr>
              <a:t>2:23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Y esta es la vida eterna: que te conozcan a ti, el único Dios verdadero, y a Jesucristo, a quien has enviado. Juan </a:t>
            </a:r>
            <a:r>
              <a:rPr lang="es-ES_tradnl" sz="2100" dirty="0" smtClean="0">
                <a:solidFill>
                  <a:schemeClr val="tx1">
                    <a:lumMod val="85000"/>
                    <a:lumOff val="15000"/>
                  </a:schemeClr>
                </a:solidFill>
              </a:rPr>
              <a:t>17:3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smtClean="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smtClean="0">
                <a:solidFill>
                  <a:srgbClr val="C00000"/>
                </a:solidFill>
              </a:rPr>
              <a:t>¿Cómo ministran </a:t>
            </a:r>
            <a:r>
              <a:rPr lang="es-ES_tradnl" sz="2100" spc="30" dirty="0">
                <a:solidFill>
                  <a:srgbClr val="C00000"/>
                </a:solidFill>
              </a:rPr>
              <a:t>su vida estas verdades eternas para todos los hombres?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32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a:t>
            </a:r>
            <a:r>
              <a:rPr dirty="0" smtClean="0"/>
              <a:t>-</a:t>
            </a:r>
            <a:r>
              <a:rPr lang="es-ES" dirty="0" smtClean="0"/>
              <a:t>4</a:t>
            </a:r>
            <a:endParaRPr dirty="0"/>
          </a:p>
        </p:txBody>
      </p:sp>
      <p:sp>
        <p:nvSpPr>
          <p:cNvPr id="113" name="Shape 113"/>
          <p:cNvSpPr>
            <a:spLocks noGrp="1"/>
          </p:cNvSpPr>
          <p:nvPr>
            <p:ph type="ctrTitle"/>
          </p:nvPr>
        </p:nvSpPr>
        <p:spPr>
          <a:xfrm>
            <a:off x="3346739" y="168257"/>
            <a:ext cx="7717079" cy="716926"/>
          </a:xfrm>
          <a:prstGeom prst="rect">
            <a:avLst/>
          </a:prstGeom>
        </p:spPr>
        <p:txBody>
          <a:bodyPr/>
          <a:lstStyle>
            <a:lvl1pPr algn="just" defTabSz="859536">
              <a:defRPr sz="3008" b="1" spc="282">
                <a:solidFill>
                  <a:srgbClr val="262626"/>
                </a:solidFill>
                <a:latin typeface="Arial Hebrew"/>
                <a:ea typeface="Arial Hebrew"/>
                <a:cs typeface="Arial Hebrew"/>
                <a:sym typeface="Arial Hebrew"/>
              </a:defRPr>
            </a:lvl1pPr>
          </a:lstStyle>
          <a:p>
            <a:r>
              <a:rPr lang="es-ES" dirty="0" smtClean="0"/>
              <a:t>CONOCER A DIOS</a:t>
            </a:r>
            <a:endParaRPr dirty="0"/>
          </a:p>
        </p:txBody>
      </p:sp>
      <p:sp>
        <p:nvSpPr>
          <p:cNvPr id="114" name="Shape 114"/>
          <p:cNvSpPr/>
          <p:nvPr/>
        </p:nvSpPr>
        <p:spPr>
          <a:xfrm>
            <a:off x="3346739" y="1166442"/>
            <a:ext cx="8472728" cy="560294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Mas yo soy Jehová tu Dios desde la tierra de Egipto; no conocerás, pues, otro dios fuera de mí, ni otro salvador sino a mí. Oseas 13:4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Y conoceréis que yo soy Jehová vuestro Dios, que habito en Sion, mi santo monte; y Jerusalén será santa, y extraños no pasarán más por ella. Joel 3:17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Y los que están lejos vendrán y ayudarán a edificar el templo de Jehová, y conoceréis que Jehová de los ejércitos me ha enviado a vosotros. Y esto sucederá si oyereis obedientes la voz de Jehová vuestro Dios. Zacarías 6:15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A Dios nadie le vio jamás; el unigénito Hijo, que está en el seno del Padre, él le ha dado a conocer. Juan </a:t>
            </a:r>
            <a:r>
              <a:rPr lang="es-ES_tradnl" sz="2200" dirty="0" smtClean="0">
                <a:solidFill>
                  <a:schemeClr val="tx1">
                    <a:lumMod val="85000"/>
                    <a:lumOff val="15000"/>
                  </a:schemeClr>
                </a:solidFill>
              </a:rPr>
              <a:t>1:18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a:solidFill>
                  <a:srgbClr val="C00000"/>
                </a:solidFill>
              </a:rPr>
              <a:t>¿Cómo ministran su vida estas verdades eternas para todos los hombres?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rgbClr val="C00000"/>
              </a:solidFill>
            </a:endParaRPr>
          </a:p>
        </p:txBody>
      </p:sp>
    </p:spTree>
    <p:extLst>
      <p:ext uri="{BB962C8B-B14F-4D97-AF65-F5344CB8AC3E}">
        <p14:creationId xmlns:p14="http://schemas.microsoft.com/office/powerpoint/2010/main" val="212833711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5</a:t>
            </a:r>
            <a:endParaRPr dirty="0"/>
          </a:p>
        </p:txBody>
      </p:sp>
      <p:sp>
        <p:nvSpPr>
          <p:cNvPr id="113" name="Shape 113"/>
          <p:cNvSpPr>
            <a:spLocks noGrp="1"/>
          </p:cNvSpPr>
          <p:nvPr>
            <p:ph type="ctrTitle"/>
          </p:nvPr>
        </p:nvSpPr>
        <p:spPr>
          <a:xfrm>
            <a:off x="3346739" y="168257"/>
            <a:ext cx="7717079" cy="716926"/>
          </a:xfrm>
          <a:prstGeom prst="rect">
            <a:avLst/>
          </a:prstGeom>
        </p:spPr>
        <p:txBody>
          <a:bodyPr/>
          <a:lstStyle>
            <a:lvl1pPr algn="just" defTabSz="859536">
              <a:defRPr sz="3008" b="1" spc="282">
                <a:solidFill>
                  <a:srgbClr val="262626"/>
                </a:solidFill>
                <a:latin typeface="Arial Hebrew"/>
                <a:ea typeface="Arial Hebrew"/>
                <a:cs typeface="Arial Hebrew"/>
                <a:sym typeface="Arial Hebrew"/>
              </a:defRPr>
            </a:lvl1pPr>
          </a:lstStyle>
          <a:p>
            <a:r>
              <a:rPr lang="es-ES" dirty="0" smtClean="0"/>
              <a:t>CONOCER A DIOS</a:t>
            </a:r>
            <a:endParaRPr dirty="0"/>
          </a:p>
        </p:txBody>
      </p:sp>
      <p:sp>
        <p:nvSpPr>
          <p:cNvPr id="114" name="Shape 114"/>
          <p:cNvSpPr/>
          <p:nvPr/>
        </p:nvSpPr>
        <p:spPr>
          <a:xfrm>
            <a:off x="3346739" y="1309322"/>
            <a:ext cx="8472728" cy="52779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Porque quiero que sepáis cuán gran lucha sostengo por vosotros, y por los que están en </a:t>
            </a:r>
            <a:r>
              <a:rPr lang="es-ES_tradnl" sz="2200" dirty="0" err="1">
                <a:solidFill>
                  <a:schemeClr val="tx1">
                    <a:lumMod val="85000"/>
                    <a:lumOff val="15000"/>
                  </a:schemeClr>
                </a:solidFill>
              </a:rPr>
              <a:t>Laodicea</a:t>
            </a:r>
            <a:r>
              <a:rPr lang="es-ES_tradnl" sz="2200" dirty="0">
                <a:solidFill>
                  <a:schemeClr val="tx1">
                    <a:lumMod val="85000"/>
                    <a:lumOff val="15000"/>
                  </a:schemeClr>
                </a:solidFill>
              </a:rPr>
              <a:t>, y por todos los que nunca han visto mi rostro; 2 para que sean consolados sus corazones, unidos en amor, hasta alcanzar todas las riquezas de pleno entendimiento, a fin de conocer el misterio de Dios el Padre, y de Cristo, 3 en quien están escondidos todos los tesoros de la sabiduría y del conocimiento. Colosenses 2:1-3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Todas las cosas son puras para los puros, más para los corrompidos e incrédulos nada les es puro; pues hasta su mente y su conciencia están corrompidas. Profesan conocer a Dios, pero con los hechos lo niegan, siendo abominables y rebeldes, reprobados en cuanto a toda buena obra. Tito </a:t>
            </a:r>
            <a:r>
              <a:rPr lang="es-ES_tradnl" sz="2200" dirty="0" smtClean="0">
                <a:solidFill>
                  <a:schemeClr val="tx1">
                    <a:lumMod val="85000"/>
                    <a:lumOff val="15000"/>
                  </a:schemeClr>
                </a:solidFill>
              </a:rPr>
              <a:t>1:15,16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spc="30" dirty="0">
                <a:solidFill>
                  <a:srgbClr val="C00000"/>
                </a:solidFill>
              </a:rPr>
              <a:t>¿Cómo ministran su vida estas verdades eternas para todos los hombres?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rgbClr val="C00000"/>
              </a:solidFill>
            </a:endParaRPr>
          </a:p>
        </p:txBody>
      </p:sp>
    </p:spTree>
    <p:extLst>
      <p:ext uri="{BB962C8B-B14F-4D97-AF65-F5344CB8AC3E}">
        <p14:creationId xmlns:p14="http://schemas.microsoft.com/office/powerpoint/2010/main" val="174134510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ctrTitle"/>
          </p:nvPr>
        </p:nvSpPr>
        <p:spPr>
          <a:xfrm>
            <a:off x="3346739" y="168257"/>
            <a:ext cx="7717079" cy="716926"/>
          </a:xfrm>
          <a:prstGeom prst="rect">
            <a:avLst/>
          </a:prstGeom>
        </p:spPr>
        <p:txBody>
          <a:bodyPr/>
          <a:lstStyle>
            <a:lvl1pPr algn="just" defTabSz="859536">
              <a:defRPr sz="3008" b="1" spc="282">
                <a:solidFill>
                  <a:srgbClr val="262626"/>
                </a:solidFill>
                <a:latin typeface="Arial Hebrew"/>
                <a:ea typeface="Arial Hebrew"/>
                <a:cs typeface="Arial Hebrew"/>
                <a:sym typeface="Arial Hebrew"/>
              </a:defRPr>
            </a:lvl1pPr>
          </a:lstStyle>
          <a:p>
            <a:r>
              <a:rPr lang="es-ES" dirty="0" smtClean="0"/>
              <a:t>CONCLUSIÓN</a:t>
            </a:r>
            <a:endParaRPr dirty="0"/>
          </a:p>
        </p:txBody>
      </p:sp>
      <p:sp>
        <p:nvSpPr>
          <p:cNvPr id="114" name="Shape 114"/>
          <p:cNvSpPr/>
          <p:nvPr/>
        </p:nvSpPr>
        <p:spPr>
          <a:xfrm>
            <a:off x="3346739" y="1155697"/>
            <a:ext cx="8472728" cy="56761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El propósito de conocer, entender y creer en Dios es </a:t>
            </a:r>
            <a:r>
              <a:rPr lang="es-ES_tradnl" sz="2100" b="1" dirty="0">
                <a:solidFill>
                  <a:schemeClr val="tx1">
                    <a:lumMod val="85000"/>
                    <a:lumOff val="15000"/>
                  </a:schemeClr>
                </a:solidFill>
              </a:rPr>
              <a:t>EVITAR</a:t>
            </a:r>
            <a:r>
              <a:rPr lang="es-ES_tradnl" sz="2100" dirty="0">
                <a:solidFill>
                  <a:schemeClr val="tx1">
                    <a:lumMod val="85000"/>
                    <a:lumOff val="15000"/>
                  </a:schemeClr>
                </a:solidFill>
              </a:rPr>
              <a:t> perder la intimidad, comunión y relación personal con Él. Ya que fuimos creados y diseñados para ello y porque es </a:t>
            </a:r>
            <a:r>
              <a:rPr lang="es-ES_tradnl" sz="2100" dirty="0" smtClean="0">
                <a:solidFill>
                  <a:schemeClr val="tx1">
                    <a:lumMod val="85000"/>
                    <a:lumOff val="15000"/>
                  </a:schemeClr>
                </a:solidFill>
              </a:rPr>
              <a:t>Él quien suple para todas </a:t>
            </a:r>
            <a:r>
              <a:rPr lang="es-ES_tradnl" sz="2100" dirty="0">
                <a:solidFill>
                  <a:schemeClr val="tx1">
                    <a:lumMod val="85000"/>
                    <a:lumOff val="15000"/>
                  </a:schemeClr>
                </a:solidFill>
              </a:rPr>
              <a:t>nuestras necesidades.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Si queremos que Dios nos provea, debemos tener una relación </a:t>
            </a:r>
            <a:r>
              <a:rPr lang="es-ES_tradnl" sz="2100" dirty="0" smtClean="0">
                <a:solidFill>
                  <a:schemeClr val="tx1">
                    <a:lumMod val="85000"/>
                    <a:lumOff val="15000"/>
                  </a:schemeClr>
                </a:solidFill>
              </a:rPr>
              <a:t>íntima </a:t>
            </a:r>
            <a:r>
              <a:rPr lang="es-ES_tradnl" sz="2100" dirty="0">
                <a:solidFill>
                  <a:schemeClr val="tx1">
                    <a:lumMod val="85000"/>
                    <a:lumOff val="15000"/>
                  </a:schemeClr>
                </a:solidFill>
              </a:rPr>
              <a:t>con el Dios PROVEEDOR.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Si queremos que Dios nos sane, debemos tener una relación </a:t>
            </a:r>
            <a:r>
              <a:rPr lang="es-ES_tradnl" sz="2100" dirty="0" smtClean="0">
                <a:solidFill>
                  <a:schemeClr val="tx1">
                    <a:lumMod val="85000"/>
                    <a:lumOff val="15000"/>
                  </a:schemeClr>
                </a:solidFill>
              </a:rPr>
              <a:t>íntima </a:t>
            </a:r>
            <a:r>
              <a:rPr lang="es-ES_tradnl" sz="2100" dirty="0">
                <a:solidFill>
                  <a:schemeClr val="tx1">
                    <a:lumMod val="85000"/>
                    <a:lumOff val="15000"/>
                  </a:schemeClr>
                </a:solidFill>
              </a:rPr>
              <a:t>con el SANADOR.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Si queremos que Dios nos proteja, debemos tener una relación </a:t>
            </a:r>
            <a:r>
              <a:rPr lang="es-ES_tradnl" sz="2100" dirty="0" smtClean="0">
                <a:solidFill>
                  <a:schemeClr val="tx1">
                    <a:lumMod val="85000"/>
                    <a:lumOff val="15000"/>
                  </a:schemeClr>
                </a:solidFill>
              </a:rPr>
              <a:t>íntima </a:t>
            </a:r>
            <a:r>
              <a:rPr lang="es-ES_tradnl" sz="2100" dirty="0">
                <a:solidFill>
                  <a:schemeClr val="tx1">
                    <a:lumMod val="85000"/>
                    <a:lumOff val="15000"/>
                  </a:schemeClr>
                </a:solidFill>
              </a:rPr>
              <a:t>con el PROTECTOR</a:t>
            </a:r>
            <a:r>
              <a:rPr lang="es-ES_tradnl" sz="2100" dirty="0" smtClean="0">
                <a:solidFill>
                  <a:schemeClr val="tx1">
                    <a:lumMod val="85000"/>
                    <a:lumOff val="15000"/>
                  </a:schemeClr>
                </a:solidFill>
              </a:rPr>
              <a:t>.</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chemeClr val="tx1">
                    <a:lumMod val="85000"/>
                    <a:lumOff val="15000"/>
                  </a:schemeClr>
                </a:solidFill>
              </a:rPr>
              <a:t>La relación íntima </a:t>
            </a:r>
            <a:r>
              <a:rPr lang="es-ES_tradnl" sz="2100" dirty="0" smtClean="0">
                <a:solidFill>
                  <a:schemeClr val="tx1">
                    <a:lumMod val="85000"/>
                    <a:lumOff val="15000"/>
                  </a:schemeClr>
                </a:solidFill>
              </a:rPr>
              <a:t>se </a:t>
            </a:r>
            <a:r>
              <a:rPr lang="es-ES_tradnl" sz="2100" dirty="0">
                <a:solidFill>
                  <a:schemeClr val="tx1">
                    <a:lumMod val="85000"/>
                    <a:lumOff val="15000"/>
                  </a:schemeClr>
                </a:solidFill>
              </a:rPr>
              <a:t>lleva a cabo cuando lo conocemos, le creemos y nos sometemos. Cuando lo honramos, lo respetamos, lo adoramos, le exaltamos y le servimos como a Dios haciendo uso de nuestro Libre </a:t>
            </a:r>
            <a:r>
              <a:rPr lang="es-ES_tradnl" sz="2100" dirty="0" smtClean="0">
                <a:solidFill>
                  <a:schemeClr val="tx1">
                    <a:lumMod val="85000"/>
                    <a:lumOff val="15000"/>
                  </a:schemeClr>
                </a:solidFill>
              </a:rPr>
              <a:t>Albedrio.</a:t>
            </a:r>
            <a:endParaRPr lang="es-ES_tradnl" sz="2100" dirty="0">
              <a:solidFill>
                <a:schemeClr val="tx1">
                  <a:lumMod val="85000"/>
                  <a:lumOff val="15000"/>
                </a:schemeClr>
              </a:solidFill>
            </a:endParaRPr>
          </a:p>
        </p:txBody>
      </p:sp>
    </p:spTree>
    <p:extLst>
      <p:ext uri="{BB962C8B-B14F-4D97-AF65-F5344CB8AC3E}">
        <p14:creationId xmlns:p14="http://schemas.microsoft.com/office/powerpoint/2010/main" val="64043441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111"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r>
              <a:rPr lang="es-ES" dirty="0" smtClean="0"/>
              <a:t>S</a:t>
            </a:r>
            <a:endParaRPr dirty="0"/>
          </a:p>
        </p:txBody>
      </p:sp>
      <p:sp>
        <p:nvSpPr>
          <p:cNvPr id="112"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6-7</a:t>
            </a:r>
            <a:endParaRPr dirty="0"/>
          </a:p>
        </p:txBody>
      </p:sp>
      <p:sp>
        <p:nvSpPr>
          <p:cNvPr id="113" name="Shape 113"/>
          <p:cNvSpPr>
            <a:spLocks noGrp="1"/>
          </p:cNvSpPr>
          <p:nvPr>
            <p:ph type="ctrTitle"/>
          </p:nvPr>
        </p:nvSpPr>
        <p:spPr>
          <a:xfrm>
            <a:off x="3346739" y="168257"/>
            <a:ext cx="7717079" cy="716926"/>
          </a:xfrm>
          <a:prstGeom prst="rect">
            <a:avLst/>
          </a:prstGeom>
        </p:spPr>
        <p:txBody>
          <a:bodyPr/>
          <a:lstStyle>
            <a:lvl1pPr algn="just" defTabSz="859536">
              <a:defRPr sz="3008" b="1" spc="282">
                <a:solidFill>
                  <a:srgbClr val="262626"/>
                </a:solidFill>
                <a:latin typeface="Arial Hebrew"/>
                <a:ea typeface="Arial Hebrew"/>
                <a:cs typeface="Arial Hebrew"/>
                <a:sym typeface="Arial Hebrew"/>
              </a:defRPr>
            </a:lvl1pPr>
          </a:lstStyle>
          <a:p>
            <a:r>
              <a:rPr lang="es-ES" dirty="0" smtClean="0"/>
              <a:t>LA IMPORTANCIA DEL NOMBRE</a:t>
            </a:r>
            <a:endParaRPr dirty="0"/>
          </a:p>
        </p:txBody>
      </p:sp>
      <p:sp>
        <p:nvSpPr>
          <p:cNvPr id="114" name="Shape 114"/>
          <p:cNvSpPr/>
          <p:nvPr/>
        </p:nvSpPr>
        <p:spPr>
          <a:xfrm>
            <a:off x="3346739" y="1323610"/>
            <a:ext cx="8472728" cy="43176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Luego se pasó de allí a un monte al oriente de </a:t>
            </a:r>
            <a:r>
              <a:rPr lang="es-ES_tradnl" sz="2200" dirty="0" err="1">
                <a:solidFill>
                  <a:schemeClr val="tx1">
                    <a:lumMod val="85000"/>
                    <a:lumOff val="15000"/>
                  </a:schemeClr>
                </a:solidFill>
              </a:rPr>
              <a:t>Bet</a:t>
            </a:r>
            <a:r>
              <a:rPr lang="es-ES_tradnl" sz="2200" dirty="0">
                <a:solidFill>
                  <a:schemeClr val="tx1">
                    <a:lumMod val="85000"/>
                    <a:lumOff val="15000"/>
                  </a:schemeClr>
                </a:solidFill>
              </a:rPr>
              <a:t>-el, y plantó su tienda, teniendo a </a:t>
            </a:r>
            <a:r>
              <a:rPr lang="es-ES_tradnl" sz="2200" dirty="0" err="1">
                <a:solidFill>
                  <a:schemeClr val="tx1">
                    <a:lumMod val="85000"/>
                    <a:lumOff val="15000"/>
                  </a:schemeClr>
                </a:solidFill>
              </a:rPr>
              <a:t>Bet</a:t>
            </a:r>
            <a:r>
              <a:rPr lang="es-ES_tradnl" sz="2200" dirty="0">
                <a:solidFill>
                  <a:schemeClr val="tx1">
                    <a:lumMod val="85000"/>
                    <a:lumOff val="15000"/>
                  </a:schemeClr>
                </a:solidFill>
              </a:rPr>
              <a:t>-el al occidente y </a:t>
            </a:r>
            <a:r>
              <a:rPr lang="es-ES_tradnl" sz="2200" dirty="0" err="1">
                <a:solidFill>
                  <a:schemeClr val="tx1">
                    <a:lumMod val="85000"/>
                    <a:lumOff val="15000"/>
                  </a:schemeClr>
                </a:solidFill>
              </a:rPr>
              <a:t>Hai</a:t>
            </a:r>
            <a:r>
              <a:rPr lang="es-ES_tradnl" sz="2200" dirty="0">
                <a:solidFill>
                  <a:schemeClr val="tx1">
                    <a:lumMod val="85000"/>
                    <a:lumOff val="15000"/>
                  </a:schemeClr>
                </a:solidFill>
              </a:rPr>
              <a:t> al oriente; y edificó allí altar a Jehová, e </a:t>
            </a:r>
            <a:r>
              <a:rPr lang="es-ES_tradnl" sz="2200" b="1" dirty="0">
                <a:solidFill>
                  <a:schemeClr val="tx1">
                    <a:lumMod val="85000"/>
                    <a:lumOff val="15000"/>
                  </a:schemeClr>
                </a:solidFill>
              </a:rPr>
              <a:t>invocó</a:t>
            </a:r>
            <a:r>
              <a:rPr lang="es-ES_tradnl" sz="2200" dirty="0">
                <a:solidFill>
                  <a:schemeClr val="tx1">
                    <a:lumMod val="85000"/>
                    <a:lumOff val="15000"/>
                  </a:schemeClr>
                </a:solidFill>
              </a:rPr>
              <a:t> el nombre de Jehová. Génesis 12:8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Y volvió por sus jornadas desde el </a:t>
            </a:r>
            <a:r>
              <a:rPr lang="es-ES_tradnl" sz="2200" dirty="0" err="1">
                <a:solidFill>
                  <a:schemeClr val="tx1">
                    <a:lumMod val="85000"/>
                    <a:lumOff val="15000"/>
                  </a:schemeClr>
                </a:solidFill>
              </a:rPr>
              <a:t>Neguev</a:t>
            </a:r>
            <a:r>
              <a:rPr lang="es-ES_tradnl" sz="2200" dirty="0">
                <a:solidFill>
                  <a:schemeClr val="tx1">
                    <a:lumMod val="85000"/>
                    <a:lumOff val="15000"/>
                  </a:schemeClr>
                </a:solidFill>
              </a:rPr>
              <a:t> hacia </a:t>
            </a:r>
            <a:r>
              <a:rPr lang="es-ES_tradnl" sz="2200" dirty="0" err="1">
                <a:solidFill>
                  <a:schemeClr val="tx1">
                    <a:lumMod val="85000"/>
                    <a:lumOff val="15000"/>
                  </a:schemeClr>
                </a:solidFill>
              </a:rPr>
              <a:t>Bet</a:t>
            </a:r>
            <a:r>
              <a:rPr lang="es-ES_tradnl" sz="2200" dirty="0">
                <a:solidFill>
                  <a:schemeClr val="tx1">
                    <a:lumMod val="85000"/>
                    <a:lumOff val="15000"/>
                  </a:schemeClr>
                </a:solidFill>
              </a:rPr>
              <a:t>-el, hasta el lugar donde había estado antes su tienda entre </a:t>
            </a:r>
            <a:r>
              <a:rPr lang="es-ES_tradnl" sz="2200" dirty="0" err="1">
                <a:solidFill>
                  <a:schemeClr val="tx1">
                    <a:lumMod val="85000"/>
                    <a:lumOff val="15000"/>
                  </a:schemeClr>
                </a:solidFill>
              </a:rPr>
              <a:t>Bet</a:t>
            </a:r>
            <a:r>
              <a:rPr lang="es-ES_tradnl" sz="2200" dirty="0">
                <a:solidFill>
                  <a:schemeClr val="tx1">
                    <a:lumMod val="85000"/>
                    <a:lumOff val="15000"/>
                  </a:schemeClr>
                </a:solidFill>
              </a:rPr>
              <a:t>-el y </a:t>
            </a:r>
            <a:r>
              <a:rPr lang="es-ES_tradnl" sz="2200" dirty="0" err="1">
                <a:solidFill>
                  <a:schemeClr val="tx1">
                    <a:lumMod val="85000"/>
                    <a:lumOff val="15000"/>
                  </a:schemeClr>
                </a:solidFill>
              </a:rPr>
              <a:t>Hai</a:t>
            </a:r>
            <a:r>
              <a:rPr lang="es-ES_tradnl" sz="2200" dirty="0">
                <a:solidFill>
                  <a:schemeClr val="tx1">
                    <a:lumMod val="85000"/>
                    <a:lumOff val="15000"/>
                  </a:schemeClr>
                </a:solidFill>
              </a:rPr>
              <a:t>, al lugar del altar que había hecho allí antes; e </a:t>
            </a:r>
            <a:r>
              <a:rPr lang="es-ES_tradnl" sz="2200" b="1" dirty="0">
                <a:solidFill>
                  <a:schemeClr val="tx1">
                    <a:lumMod val="85000"/>
                    <a:lumOff val="15000"/>
                  </a:schemeClr>
                </a:solidFill>
              </a:rPr>
              <a:t>invocó</a:t>
            </a:r>
            <a:r>
              <a:rPr lang="es-ES_tradnl" sz="2200" dirty="0">
                <a:solidFill>
                  <a:schemeClr val="tx1">
                    <a:lumMod val="85000"/>
                    <a:lumOff val="15000"/>
                  </a:schemeClr>
                </a:solidFill>
              </a:rPr>
              <a:t> allí Abram el nombre de Jehová. Génesis 13:3,4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dirty="0">
              <a:solidFill>
                <a:schemeClr val="tx1">
                  <a:lumMod val="85000"/>
                  <a:lumOff val="1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chemeClr val="tx1">
                    <a:lumMod val="85000"/>
                    <a:lumOff val="15000"/>
                  </a:schemeClr>
                </a:solidFill>
              </a:rPr>
              <a:t>En aquel día no me preguntaréis nada. De cierto, de cierto os digo, que todo cuanto pidiereis al Padre en mi </a:t>
            </a:r>
            <a:r>
              <a:rPr lang="es-ES_tradnl" sz="2200" b="1" dirty="0">
                <a:solidFill>
                  <a:schemeClr val="tx1">
                    <a:lumMod val="85000"/>
                    <a:lumOff val="15000"/>
                  </a:schemeClr>
                </a:solidFill>
              </a:rPr>
              <a:t>nombre</a:t>
            </a:r>
            <a:r>
              <a:rPr lang="es-ES_tradnl" sz="2200" dirty="0">
                <a:solidFill>
                  <a:schemeClr val="tx1">
                    <a:lumMod val="85000"/>
                    <a:lumOff val="15000"/>
                  </a:schemeClr>
                </a:solidFill>
              </a:rPr>
              <a:t>, os lo dará. Hasta ahora nada habéis pedido en mi nombre; pedid, y recibiréis, para que vuestro gozo sea cumplido. Juan 16:23,24</a:t>
            </a:r>
          </a:p>
        </p:txBody>
      </p:sp>
    </p:spTree>
    <p:extLst>
      <p:ext uri="{BB962C8B-B14F-4D97-AF65-F5344CB8AC3E}">
        <p14:creationId xmlns:p14="http://schemas.microsoft.com/office/powerpoint/2010/main" val="51123714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4016</TotalTime>
  <Words>4804</Words>
  <Application>Microsoft Office PowerPoint</Application>
  <PresentationFormat>Panorámica</PresentationFormat>
  <Paragraphs>303</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Hebrew</vt:lpstr>
      <vt:lpstr>Arial Hebrew Light</vt:lpstr>
      <vt:lpstr>Calibri</vt:lpstr>
      <vt:lpstr>Calibri Light</vt:lpstr>
      <vt:lpstr>Helvetica</vt:lpstr>
      <vt:lpstr>Office Theme</vt:lpstr>
      <vt:lpstr>Presentación de PowerPoint</vt:lpstr>
      <vt:lpstr>QUÉ DE LA TRINIDAD?</vt:lpstr>
      <vt:lpstr>EL CUIDADO DE SU NOMBRE </vt:lpstr>
      <vt:lpstr>INTRODUCCIÓN</vt:lpstr>
      <vt:lpstr>CONOCER A DIOS</vt:lpstr>
      <vt:lpstr>CONOCER A DIOS</vt:lpstr>
      <vt:lpstr>CONOCER A DIOS</vt:lpstr>
      <vt:lpstr>CONCLUSIÓN</vt:lpstr>
      <vt:lpstr>LA IMPORTANCIA DEL NOMBRE</vt:lpstr>
      <vt:lpstr>LA IMPORTANCIA DEL NOMBRE</vt:lpstr>
      <vt:lpstr>SU NOMBRE &amp; ATRIBUTOS LO DEFINEN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JESUCRISTO</dc:creator>
  <cp:lastModifiedBy>JESUCRISTO</cp:lastModifiedBy>
  <cp:revision>83</cp:revision>
  <dcterms:modified xsi:type="dcterms:W3CDTF">2016-08-16T01:55:53Z</dcterms:modified>
</cp:coreProperties>
</file>