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52" r:id="rId2"/>
  </p:sldMasterIdLst>
  <p:sldIdLst>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78"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6" d="100"/>
          <a:sy n="76" d="100"/>
        </p:scale>
        <p:origin x="16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224893-DBDA-4BFA-9CE1-4BFE7CD0F8CF}"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A77B6E1-634A-48DC-9E8B-D894023267EF}"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224893-DBDA-4BFA-9CE1-4BFE7CD0F8CF}"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993906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B2D3E9E-A95C-48F2-B4BF-A71542E0BE9A}"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56542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50F84E2-2D7A-43CF-AC90-352A289A783A}"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060590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024693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682764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3D7E00A-486F-4252-8B1D-E32645521F49}" type="datetime1">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6226208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DDF5F92-E675-4B36-9A60-69A962A68675}" type="datetime1">
              <a:rPr lang="en-US" smtClean="0"/>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6690731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F6E2C9B-5FA2-460D-9BE7-B0812FC2A6FF}"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74812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B2D3E9E-A95C-48F2-B4BF-A71542E0BE9A}"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D374940-A916-4C8B-9648-02A2D3898F9E}"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9675398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86B75A-687E-405C-8A0B-8D00578BA2C3}"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909184671"/>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86B75A-687E-405C-8A0B-8D00578BA2C3}"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621633960"/>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86B75A-687E-405C-8A0B-8D00578BA2C3}"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27147952"/>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86B75A-687E-405C-8A0B-8D00578BA2C3}"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4137476062"/>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5586B75A-687E-405C-8A0B-8D00578BA2C3}" type="datetime1">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645367334"/>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5586B75A-687E-405C-8A0B-8D00578BA2C3}" type="datetime1">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975922433"/>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4796925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A77B6E1-634A-48DC-9E8B-D894023267EF}"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29102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50F84E2-2D7A-43CF-AC90-352A289A783A}" type="datetime1">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45127" y="2507550"/>
            <a:ext cx="5156200" cy="3680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7550"/>
            <a:ext cx="5181601" cy="3680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CE1DA07A-9201-4B4B-BAF2-015AFA30F520}" type="datetime1">
              <a:rPr lang="en-US" smtClean="0"/>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smtClean="0"/>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F6E2C9B-5FA2-460D-9BE7-B0812FC2A6FF}"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D374940-A916-4C8B-9648-02A2D3898F9E}" type="datetime1">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smtClean="0"/>
              <a:t>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586B75A-687E-405C-8A0B-8D00578BA2C3}" type="datetime1">
              <a:rPr lang="en-US" smtClean="0"/>
              <a:t>1/1/2016</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FAB73BC-B049-4115-A692-8D63A059BFB8}" type="slidenum">
              <a:rPr lang="en-US" smtClean="0"/>
              <a:t>‹Nº›</a:t>
            </a:fld>
            <a:endParaRPr lang="en-US"/>
          </a:p>
        </p:txBody>
      </p:sp>
    </p:spTree>
    <p:extLst>
      <p:ext uri="{BB962C8B-B14F-4D97-AF65-F5344CB8AC3E}">
        <p14:creationId xmlns:p14="http://schemas.microsoft.com/office/powerpoint/2010/main" val="341710596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b="1" dirty="0" smtClean="0"/>
              <a:t>ENERO</a:t>
            </a:r>
            <a:br>
              <a:rPr lang="es-CO" b="1" dirty="0" smtClean="0"/>
            </a:br>
            <a:r>
              <a:rPr lang="es-CO" b="1" dirty="0" smtClean="0"/>
              <a:t>DISPENSACIONES Y PACTOS</a:t>
            </a:r>
            <a:br>
              <a:rPr lang="es-CO" b="1" dirty="0" smtClean="0"/>
            </a:br>
            <a:endParaRPr lang="es-CO" b="1" dirty="0"/>
          </a:p>
        </p:txBody>
      </p:sp>
      <p:sp>
        <p:nvSpPr>
          <p:cNvPr id="3" name="Subtítulo 2"/>
          <p:cNvSpPr>
            <a:spLocks noGrp="1"/>
          </p:cNvSpPr>
          <p:nvPr>
            <p:ph type="subTitle" idx="1"/>
          </p:nvPr>
        </p:nvSpPr>
        <p:spPr>
          <a:xfrm>
            <a:off x="1751012" y="3945699"/>
            <a:ext cx="8689976" cy="1720068"/>
          </a:xfrm>
        </p:spPr>
        <p:txBody>
          <a:bodyPr>
            <a:normAutofit fontScale="62500" lnSpcReduction="20000"/>
          </a:bodyPr>
          <a:lstStyle/>
          <a:p>
            <a:pPr algn="just"/>
            <a:r>
              <a:rPr lang="es-CO" dirty="0">
                <a:solidFill>
                  <a:srgbClr val="FF0000"/>
                </a:solidFill>
              </a:rPr>
              <a:t>Este Jesús es la piedra reprobada por vosotros los edificadores, la cual ha venido a ser cabeza del ángulo. </a:t>
            </a:r>
            <a:r>
              <a:rPr lang="es-CO" dirty="0" smtClean="0">
                <a:solidFill>
                  <a:srgbClr val="FF0000"/>
                </a:solidFill>
              </a:rPr>
              <a:t>12 </a:t>
            </a:r>
            <a:r>
              <a:rPr lang="es-CO" dirty="0">
                <a:solidFill>
                  <a:srgbClr val="FF0000"/>
                </a:solidFill>
              </a:rPr>
              <a:t>Y en ningún otro hay salvación; porque no hay otro nombre bajo el cielo, dado a los hombres, en que podamos ser salvos</a:t>
            </a:r>
            <a:r>
              <a:rPr lang="es-CO" dirty="0" smtClean="0">
                <a:solidFill>
                  <a:srgbClr val="FF0000"/>
                </a:solidFill>
              </a:rPr>
              <a:t>. Hechos 4:11-12</a:t>
            </a:r>
            <a:endParaRPr lang="es-CO" dirty="0">
              <a:solidFill>
                <a:srgbClr val="FF0000"/>
              </a:solidFill>
            </a:endParaRPr>
          </a:p>
          <a:p>
            <a:pPr algn="just"/>
            <a:r>
              <a:rPr lang="es-CO" dirty="0" smtClean="0">
                <a:solidFill>
                  <a:srgbClr val="FF0000"/>
                </a:solidFill>
              </a:rPr>
              <a:t>El </a:t>
            </a:r>
            <a:r>
              <a:rPr lang="es-CO" dirty="0">
                <a:solidFill>
                  <a:srgbClr val="FF0000"/>
                </a:solidFill>
              </a:rPr>
              <a:t>que viola la ley de Moisés, por el testimonio de dos o de tres testigos muere irremisiblemente. ¿</a:t>
            </a:r>
            <a:r>
              <a:rPr lang="es-CO" dirty="0" smtClean="0">
                <a:solidFill>
                  <a:srgbClr val="FF0000"/>
                </a:solidFill>
              </a:rPr>
              <a:t>Cuánto </a:t>
            </a:r>
            <a:r>
              <a:rPr lang="es-CO" dirty="0">
                <a:solidFill>
                  <a:srgbClr val="FF0000"/>
                </a:solidFill>
              </a:rPr>
              <a:t>mayor castigo pensáis que merecerá el que </a:t>
            </a:r>
            <a:r>
              <a:rPr lang="es-CO" b="1" dirty="0">
                <a:solidFill>
                  <a:srgbClr val="FF0000"/>
                </a:solidFill>
              </a:rPr>
              <a:t>pisoteare</a:t>
            </a:r>
            <a:r>
              <a:rPr lang="es-CO" dirty="0">
                <a:solidFill>
                  <a:srgbClr val="FF0000"/>
                </a:solidFill>
              </a:rPr>
              <a:t> al Hijo de Dios, y tuviere por </a:t>
            </a:r>
            <a:r>
              <a:rPr lang="es-CO" b="1" dirty="0">
                <a:solidFill>
                  <a:srgbClr val="FF0000"/>
                </a:solidFill>
              </a:rPr>
              <a:t>inmunda</a:t>
            </a:r>
            <a:r>
              <a:rPr lang="es-CO" dirty="0">
                <a:solidFill>
                  <a:srgbClr val="FF0000"/>
                </a:solidFill>
              </a:rPr>
              <a:t> la sangre del pacto en la cual fue santificado, e hiciere </a:t>
            </a:r>
            <a:r>
              <a:rPr lang="es-CO" b="1" dirty="0">
                <a:solidFill>
                  <a:srgbClr val="FF0000"/>
                </a:solidFill>
              </a:rPr>
              <a:t>afrenta</a:t>
            </a:r>
            <a:r>
              <a:rPr lang="es-CO" dirty="0">
                <a:solidFill>
                  <a:srgbClr val="FF0000"/>
                </a:solidFill>
              </a:rPr>
              <a:t> al Espíritu de gracia? Hebreos </a:t>
            </a:r>
            <a:r>
              <a:rPr lang="es-CO" dirty="0" smtClean="0">
                <a:solidFill>
                  <a:srgbClr val="FF0000"/>
                </a:solidFill>
              </a:rPr>
              <a:t>10:28-29</a:t>
            </a:r>
            <a:endParaRPr lang="es-CO" dirty="0">
              <a:solidFill>
                <a:srgbClr val="FF0000"/>
              </a:solidFill>
            </a:endParaRPr>
          </a:p>
        </p:txBody>
      </p:sp>
    </p:spTree>
    <p:extLst>
      <p:ext uri="{BB962C8B-B14F-4D97-AF65-F5344CB8AC3E}">
        <p14:creationId xmlns:p14="http://schemas.microsoft.com/office/powerpoint/2010/main" val="98524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DESOBEDIENCIA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6</a:t>
            </a:r>
          </a:p>
          <a:p>
            <a:pPr marL="0" indent="0" algn="just">
              <a:lnSpc>
                <a:spcPct val="100000"/>
              </a:lnSpc>
              <a:spcBef>
                <a:spcPts val="0"/>
              </a:spcBef>
              <a:buNone/>
            </a:pPr>
            <a:endParaRPr lang="es-CO" sz="8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Aconteció que cuando comenzaron los hombres a multiplicarse sobre la faz de la tierra, y les nacieron hijas, 2 que viendo los hijos de Dios que las hijas de los hombres eran hermosas, tomaron para sí mujeres, escogiendo entre todas. 3 Y dijo Jehová: No contenderá mi espíritu con el hombre para siempre, porque ciertamente él es carne; mas serán sus días ciento veinte años. 4 Había gigantes en la tierra en aquellos días, y también después que se llegaron los hijos de Dios a las hijas de los hombres, y les engendraron hijos. Estos fueron los valientes que desde la antigüedad fueron varones de renombre. 5 Y vio Jehová que la maldad de los hombres era mucha en la tierra, y que todo designio de los pensamientos del corazón de ellos era de continuo solamente el mal. Génesis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6:1-5</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86274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CONSECUENCIAS</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7</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se arrepintió Jehová de haber hecho hombre en la tierra, y le dolió en su corazón. 7 Y dijo Jehová: Raeré de sobre la faz de la tierra a los hombres que he creado, desde el hombre hasta la bestia, y hasta el reptil y las aves del cielo; pues me arrepiento de haberlos hecho. 8 Pero Noé halló gracia ante los ojos de Jehová. Génesis 6:6-8 </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8</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EXPRESIÓN </a:t>
            </a:r>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DE </a:t>
            </a: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GRACIA</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Dijo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luego Jehová a Noé: Entra tú y toda tu casa en el arca; porque a ti he visto justo delante de mí en esta generación. Génesis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7:1 </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63271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CONCLUSION</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Podemos ver que Dios le da otra oportunidad a la humanidad. Pone enemistad entre las personas guiadas por Dios y las guiadas por el diablo, pero aun los hijos de Dios siguieron la influencia de la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maldad</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Por eso</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Dios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decide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destruir la humanidad por medio de un diluvio.</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Podemos ver como la maldad del hombre afecta todo lo que esta bajo su cuidado, pues su descendencia, la tierra y aun los animales sufrieron las consecuencias. Más con todo ello, Dios vuelve a tener misericordia de la humanidad. Pero solo la familia de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Noé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pudo hallar gracia ante los ojos de Dios.</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Hoy sufrimos las consecuencias de las desobediencias de nuestros padres, pero con todo ello, la gracia de Dios esta dispuesta para todos aquellos que no quieren seguir el camino que va en contra de Dios y de sus principios. DIOS ES BUENO Y MISERICORDIOSO</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011976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normAutofit fontScale="90000"/>
          </a:bodyPr>
          <a:lstStyle/>
          <a:p>
            <a:pPr algn="just"/>
            <a:r>
              <a:rPr lang="es-CO"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GOBIERNO </a:t>
            </a:r>
            <a:r>
              <a:rPr lang="es-CO"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HUMANO</a:t>
            </a:r>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s-CO" b="1" dirty="0">
                <a:latin typeface="Arial Unicode MS" panose="020B0604020202020204" pitchFamily="34" charset="-128"/>
                <a:ea typeface="Arial Unicode MS" panose="020B0604020202020204" pitchFamily="34" charset="-128"/>
                <a:cs typeface="Arial Unicode MS" panose="020B0604020202020204" pitchFamily="34" charset="-128"/>
              </a:rPr>
              <a:t>NOE Y </a:t>
            </a:r>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SU DESCENDENCIA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92500" lnSpcReduction="1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sucedió que en el año seiscientos uno de Noé, en el mes primero, el día primero del mes, las aguas se secaron sobre la tierra; y quitó Noé la cubierta del arca, y miró, y he aquí que la faz de la tierra estaba seca. 14 Y en el mes segundo, a los veintisiete días del mes, se secó la tierra.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15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Entonces habló Dios a Noé, diciendo: 16 Sal del arca tú, y tu mujer, y tus hijos, y las mujeres de tus hijos contigo. 17 Todos los animales que están contigo de toda carne, de aves y de bestias y de todo reptil que se arrastra sobre la tierra, sacarás contigo; y vayan por la tierra, y fructifiquen y multiplíquense sobre la tierra.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18 Entonces salió Noé, y sus hijos, su mujer, y las mujeres de sus hijos con él. 19 Todos los animales, y todo reptil y toda ave, todo lo que se mueve sobre la tierra según sus especies, salieron del arca.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20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Y edificó Noé un altar a Jehová, y tomó de todo animal limpio y de toda ave limpia, y ofreció holocausto en el altar. 21 Y percibió Jehová olor grato; y dijo Jehová en su corazón: No volveré más a maldecir la tierra por causa del hombre; porque el intento del corazón del hombre es malo desde su juventud; ni volveré más a destruir todo ser viviente, como he hecho. 22 Mientras la tierra permanezca, no cesarán la sementera y la siega, el frío y el calor, el verano y el invierno, y el día y la noche</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Génesis 8:13-22 </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9242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EL PACTO</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92500" lnSpcReduction="2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9</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Bendijo Dios a Noé y a sus hijos, y les dijo: Fructificad y multiplicaos, y llenad la tierra. 12 Y dijo Dios: Esta es la señal del pacto que yo establezco entre mí y vosotros y todo ser viviente que está con vosotros, por siglos perpetuos: 13 Mi arco he puesto en las nubes, el cual será por señal del pacto entre mí y la tierra.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Génesis 9:1, 12, 13</a:t>
            </a: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10</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DESOBEDIENCIA</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Tenía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entonces toda la tierra una sola lengua y unas mismas palabras. 2 Y aconteció que cuando salieron de oriente, hallaron una llanura en la tierra de </a:t>
            </a:r>
            <a:r>
              <a:rPr lang="es-CO" cap="none" dirty="0" err="1">
                <a:latin typeface="Arial Unicode MS" panose="020B0604020202020204" pitchFamily="34" charset="-128"/>
                <a:ea typeface="Arial Unicode MS" panose="020B0604020202020204" pitchFamily="34" charset="-128"/>
                <a:cs typeface="Arial Unicode MS" panose="020B0604020202020204" pitchFamily="34" charset="-128"/>
              </a:rPr>
              <a:t>Sinar</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y se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establecieron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allí. 3 Y se dijeron unos a otros: Vamos, hagamos ladrillo y cozámoslo con fuego. Y les sirvió el ladrillo en lugar de piedra, y el asfalto en lugar de mezcla. 4 Y dijeron: Vamos, edifiquémonos una ciudad y una torre, cuya cúspide llegue al cielo; y hagámonos un nombre, por si fuéremos esparcidos sobre la faz de toda la tierra. Génesis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11:1-4</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56976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CONSECUENCIAS</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lnSpcReduction="1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11</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sz="1300"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descendió Jehová para ver la ciudad y la torre que edificaban los hijos de los hombres. 6 Y dijo Jehová: He aquí el pueblo es uno, y todos éstos tienen un solo lenguaje; y han comenzado la obra, y nada les hará desistir ahora de lo que han pensado hacer. 7 Ahora, pues, descendamos, y confundamos allí su lengua, para que ninguno entienda el habla de su compañero. 8 Así los esparció Jehová desde allí sobre la faz de toda la tierra, y dejaron de edificar la ciudad. 9 Por esto fue llamado el nombre de ella Babel, porque allí confundió Jehová el lenguaje de toda la tierra, y desde allí los esparció sobre la faz de toda la tierra. Génesis 11:5-9</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12</a:t>
            </a:r>
          </a:p>
          <a:p>
            <a:pPr marL="0" indent="0" algn="just">
              <a:lnSpc>
                <a:spcPct val="100000"/>
              </a:lnSpc>
              <a:spcBef>
                <a:spcPts val="0"/>
              </a:spcBef>
              <a:buNone/>
            </a:pPr>
            <a:endParaRPr lang="es-CO" sz="13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EXPRESIÓN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DE GRACIA DIVINA.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Así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los esparció Jehová desde allí sobre la faz de toda la tierra, y dejaron de edificar la ciudad. (Los esparció, más no los destruyó</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Génesis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11:8</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45096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CONCLUSIÓN</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Podemos ver que el nuevo pacto de Dios con el hombre de “fructificar y multiplicarse sobre la tierra” es nuevamente violado.</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Dios debe descender desde el cielo a confundir su lenguaje, para que nadie entienda a su compañero y desistan de la idea necia de establecerse en un lugar y de construir una torre que llegue hasta el cielo y les de identidad.</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También podemos ver que Dios en vez de destruirlos, los esparce sobre toda la tierra. Hoy los diferentes idiomas que tenemos, y la dificultad de comunicarnos de tal manera que nos entendamos con facilidad, es consecuencia de la desobediencia de nuestros antepasados.</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Hoy podemos experimentar que cuando no tenemos todos comunión con el Espíritu Santo, ni siquiera con nuestra familia podemos entendernos.</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75730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PROMESA</a:t>
            </a:r>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 - ABRAHAM Y DESCENDENCIA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13 </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PACTO</a:t>
            </a: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Pero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Jehová había dicho a Abram: Vete de tu tierra y de tu parentela, y de la casa de tu padre, a la tierra que te mostraré. 2 Y haré de ti una nación grande, y te bendeciré, y engrandeceré tu nombre, y serás bendición. 3 Bendeciré a los que te bendijeren, y a los que te maldijeren maldeciré; y serán benditas en ti todas las familias de la tierra. Génesis 12:1-3 </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90487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DESOBEDIENCIA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92500" lnSpcReduction="2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14</a:t>
            </a:r>
          </a:p>
          <a:p>
            <a:pPr marL="0" indent="0" algn="just">
              <a:lnSpc>
                <a:spcPct val="100000"/>
              </a:lnSpc>
              <a:spcBef>
                <a:spcPts val="0"/>
              </a:spcBef>
              <a:buNone/>
            </a:pPr>
            <a:endParaRPr lang="es-CO" sz="1200"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Ante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la dificultad, Abram abandonó el lugar de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bendición,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y se fue a Egipto, que simboliza </a:t>
            </a:r>
            <a:r>
              <a:rPr lang="es-CO" cap="none">
                <a:latin typeface="Arial Unicode MS" panose="020B0604020202020204" pitchFamily="34" charset="-128"/>
                <a:ea typeface="Arial Unicode MS" panose="020B0604020202020204" pitchFamily="34" charset="-128"/>
                <a:cs typeface="Arial Unicode MS" panose="020B0604020202020204" pitchFamily="34" charset="-128"/>
              </a:rPr>
              <a:t>el </a:t>
            </a:r>
            <a:r>
              <a:rPr lang="es-CO" cap="none" smtClean="0">
                <a:latin typeface="Arial Unicode MS" panose="020B0604020202020204" pitchFamily="34" charset="-128"/>
                <a:ea typeface="Arial Unicode MS" panose="020B0604020202020204" pitchFamily="34" charset="-128"/>
                <a:cs typeface="Arial Unicode MS" panose="020B0604020202020204" pitchFamily="34" charset="-128"/>
              </a:rPr>
              <a:t>mundo.</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sz="12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“Hubo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entonces hambre en la tierra, y descendió Abram a Egipto para morar allá; porque era grande el hambre en la tierra. Y aconteció que cuando estaba para entrar en Egipto, dijo a </a:t>
            </a:r>
            <a:r>
              <a:rPr lang="es-CO" cap="none" dirty="0" err="1">
                <a:latin typeface="Arial Unicode MS" panose="020B0604020202020204" pitchFamily="34" charset="-128"/>
                <a:ea typeface="Arial Unicode MS" panose="020B0604020202020204" pitchFamily="34" charset="-128"/>
                <a:cs typeface="Arial Unicode MS" panose="020B0604020202020204" pitchFamily="34" charset="-128"/>
              </a:rPr>
              <a:t>Sarai</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su mujer: He aquí, ahora conozco que eres mujer de hermoso aspecto; y cuando te vean los egipcios, dirán: Su mujer es; y me matarán a mí, y a ti te reservarán la vida. Ahora, pues, di que eres mi hermana, para que me vaya bien por causa tuya, y viva mi alma por causa de ti. Y aconteció que cuando entró Abram en Egipto, los egipcios vieron que la mujer era hermosa en gran manera. También la vieron los príncipes de Faraón, y la alabaron delante de él; y fue llevada la mujer a casa de Faraón. E hizo bien a Abram por causa de ella; y él tuvo ovejas, vacas, asnos, siervos, criadas, asnas y camellos. Mas Jehová hirió a Faraón y a su casa con grandes plagas, por causa de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Saraí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mujer de Abram. Entonces Faraón llamó a Abram, y le dijo: ¿Qué es esto que has hecho conmigo? ¿Por qué no me declaraste que era tu mujer? ¿Por qué dijiste: Es mi hermana, poniéndome en ocasión de tomarla para mí por mujer? Ahora, pues, he aquí tu mujer; tómala, y vete. Entonces Faraón dio orden a su gente acerca de Abram; y le acompañaron, y a su mujer, con todo lo que tenía. (Génesis 12: 10-20</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04644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CONSECUENCIAS</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85000" lnSpcReduction="10000"/>
          </a:bodyPr>
          <a:lstStyle/>
          <a:p>
            <a:pPr marL="0" indent="0" algn="just">
              <a:lnSpc>
                <a:spcPct val="100000"/>
              </a:lnSpc>
              <a:spcBef>
                <a:spcPts val="0"/>
              </a:spcBef>
              <a:buNone/>
            </a:pP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15</a:t>
            </a:r>
          </a:p>
          <a:p>
            <a:pPr marL="0" indent="0" algn="just">
              <a:lnSpc>
                <a:spcPct val="100000"/>
              </a:lnSpc>
              <a:spcBef>
                <a:spcPts val="0"/>
              </a:spcBef>
              <a:buNone/>
            </a:pPr>
            <a:endParaRPr lang="es-CO" sz="12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Estos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son los nombres de los hijos de Israel que entraron en Egipto con Jacob; cada uno entró con su familia: 2 Rubén, Simeón, Leví, Judá, 3 </a:t>
            </a:r>
            <a:r>
              <a:rPr lang="es-CO" cap="none" dirty="0" err="1">
                <a:latin typeface="Arial Unicode MS" panose="020B0604020202020204" pitchFamily="34" charset="-128"/>
                <a:ea typeface="Arial Unicode MS" panose="020B0604020202020204" pitchFamily="34" charset="-128"/>
                <a:cs typeface="Arial Unicode MS" panose="020B0604020202020204" pitchFamily="34" charset="-128"/>
              </a:rPr>
              <a:t>Isacar</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Zabulón, Benjamín, 4 Dan, Neftalí, </a:t>
            </a:r>
            <a:r>
              <a:rPr lang="es-CO" cap="none" dirty="0" err="1">
                <a:latin typeface="Arial Unicode MS" panose="020B0604020202020204" pitchFamily="34" charset="-128"/>
                <a:ea typeface="Arial Unicode MS" panose="020B0604020202020204" pitchFamily="34" charset="-128"/>
                <a:cs typeface="Arial Unicode MS" panose="020B0604020202020204" pitchFamily="34" charset="-128"/>
              </a:rPr>
              <a:t>Gad</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y </a:t>
            </a:r>
            <a:r>
              <a:rPr lang="es-CO" cap="none" dirty="0" err="1">
                <a:latin typeface="Arial Unicode MS" panose="020B0604020202020204" pitchFamily="34" charset="-128"/>
                <a:ea typeface="Arial Unicode MS" panose="020B0604020202020204" pitchFamily="34" charset="-128"/>
                <a:cs typeface="Arial Unicode MS" panose="020B0604020202020204" pitchFamily="34" charset="-128"/>
              </a:rPr>
              <a:t>Aser</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5 Todas las personas que le nacieron a Jacob fueron setenta. Y José estaba en Egipto. 6 Y murió José, y todos sus hermanos, y toda aquella generación. 7 Y los hijos de Israel fructificaron y se multiplicaron, y fueron aumentados y fortalecidos en extremo, y se llenó de ellos la tierra. 8 Entretanto, se levantó sobre Egipto un nuevo rey que no conocía a José; y dijo a su pueblo: 9 He aquí, el pueblo de los hijos de Israel es mayor y más fuerte que nosotros. 10 Ahora, pues, seamos sabios para con él, para que no se multiplique, y acontezca que viniendo guerra, él también se una a nuestros enemigos y pelee contra nosotros, y se vaya de la tierra. 11 Entonces pusieron sobre ellos comisarios de tributos que los molestasen con sus cargas; y edificaron para Faraón las ciudades de almacenaje, Pitón y </a:t>
            </a:r>
            <a:r>
              <a:rPr lang="es-CO" cap="none" dirty="0" err="1">
                <a:latin typeface="Arial Unicode MS" panose="020B0604020202020204" pitchFamily="34" charset="-128"/>
                <a:ea typeface="Arial Unicode MS" panose="020B0604020202020204" pitchFamily="34" charset="-128"/>
                <a:cs typeface="Arial Unicode MS" panose="020B0604020202020204" pitchFamily="34" charset="-128"/>
              </a:rPr>
              <a:t>Ramesés</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12 Pero cuanto más los oprimían, tanto más se multiplicaban y crecían, de manera que los egipcios temían a los hijos de Israel. 13 Y los egipcios hicieron servir a los hijos de Israel con dureza, 14 y amargaron su vida con dura servidumbre, en hacer barro y ladrillo, y en toda labor del campo y en todo su servicio, al cual los obligaban con rigor. Éxodo 1:1-14</a:t>
            </a:r>
          </a:p>
          <a:p>
            <a:pPr marL="0" indent="0" algn="just">
              <a:lnSpc>
                <a:spcPct val="100000"/>
              </a:lnSpc>
              <a:spcBef>
                <a:spcPts val="0"/>
              </a:spcBef>
              <a:buNone/>
            </a:pPr>
            <a:endParaRPr lang="es-CO" sz="14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El tiempo que los hijos de Israel habitaron en Egipto fue cuatrocientos treinta años. Éxodo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12:40</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23839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DEFINICIONES </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Autofit/>
          </a:bodyPr>
          <a:lstStyle/>
          <a:p>
            <a:pPr marL="0" indent="0" algn="just">
              <a:lnSpc>
                <a:spcPct val="100000"/>
              </a:lnSpc>
              <a:spcBef>
                <a:spcPts val="0"/>
              </a:spcBef>
              <a:buNone/>
            </a:pPr>
            <a:r>
              <a:rPr lang="es-CO" sz="1800"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PISOTEAR</a:t>
            </a:r>
            <a:r>
              <a:rPr lang="es-CO" sz="1800" cap="none"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Gr</a:t>
            </a:r>
            <a:r>
              <a:rPr lang="es-CO" sz="1800" cap="none"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CO" sz="1800" cap="none" dirty="0" err="1" smtClean="0">
                <a:latin typeface="Arial Unicode MS" panose="020B0604020202020204" pitchFamily="34" charset="-128"/>
                <a:ea typeface="Arial Unicode MS" panose="020B0604020202020204" pitchFamily="34" charset="-128"/>
                <a:cs typeface="Arial Unicode MS" panose="020B0604020202020204" pitchFamily="34" charset="-128"/>
              </a:rPr>
              <a:t>Katapateo</a:t>
            </a:r>
            <a:r>
              <a:rPr lang="es-CO" sz="1800" cap="none"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s-CO" sz="1800"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1) Hollar</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Darle la espalda al Hijo de Dios, y entregarse al pecado en rebelión abierta. </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2) </a:t>
            </a:r>
            <a:r>
              <a:rPr lang="es-CO" sz="1800"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Humillar</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pisar repetidamente, maltratar</a:t>
            </a:r>
            <a:r>
              <a:rPr lang="es-CO" sz="1800" cap="none"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s-CO" sz="1800" cap="none" smtClean="0">
                <a:latin typeface="Arial Unicode MS" panose="020B0604020202020204" pitchFamily="34" charset="-128"/>
                <a:ea typeface="Arial Unicode MS" panose="020B0604020202020204" pitchFamily="34" charset="-128"/>
                <a:cs typeface="Arial Unicode MS" panose="020B0604020202020204" pitchFamily="34" charset="-128"/>
              </a:rPr>
              <a:t>menospreciar. </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Tratar sin respeto, </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profanar.  </a:t>
            </a:r>
            <a:endPar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sz="1100"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sz="1800"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INMUNDA: </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Gr</a:t>
            </a:r>
            <a:r>
              <a:rPr lang="es-CO" sz="1800" cap="none"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CO" sz="1800" cap="none" dirty="0" err="1">
                <a:latin typeface="Arial Unicode MS" panose="020B0604020202020204" pitchFamily="34" charset="-128"/>
                <a:ea typeface="Arial Unicode MS" panose="020B0604020202020204" pitchFamily="34" charset="-128"/>
                <a:cs typeface="Arial Unicode MS" panose="020B0604020202020204" pitchFamily="34" charset="-128"/>
              </a:rPr>
              <a:t>Koinos</a:t>
            </a:r>
            <a:r>
              <a:rPr lang="es-CO" sz="1800" cap="none"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Común</a:t>
            </a:r>
            <a:r>
              <a:rPr lang="es-CO" sz="1800" cap="none"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ordinaria. Sucia, impura, ineficaz, despreciable </a:t>
            </a:r>
          </a:p>
          <a:p>
            <a:pPr marL="0" indent="0" algn="just">
              <a:lnSpc>
                <a:spcPct val="100000"/>
              </a:lnSpc>
              <a:spcBef>
                <a:spcPts val="0"/>
              </a:spcBef>
              <a:buNone/>
            </a:pPr>
            <a:endParaRPr lang="es-CO" sz="1100"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sz="1800"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AFRENTA</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Gr</a:t>
            </a:r>
            <a:r>
              <a:rPr lang="es-CO" sz="1800" cap="none"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CO" sz="1800" cap="none" dirty="0" err="1">
                <a:latin typeface="Arial Unicode MS" panose="020B0604020202020204" pitchFamily="34" charset="-128"/>
                <a:ea typeface="Arial Unicode MS" panose="020B0604020202020204" pitchFamily="34" charset="-128"/>
                <a:cs typeface="Arial Unicode MS" panose="020B0604020202020204" pitchFamily="34" charset="-128"/>
              </a:rPr>
              <a:t>Hubrizo</a:t>
            </a:r>
            <a:r>
              <a:rPr lang="es-CO" sz="1800" cap="none"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Ultrajar</a:t>
            </a:r>
            <a:r>
              <a:rPr lang="es-CO" sz="1800" cap="none" dirty="0">
                <a:latin typeface="Arial Unicode MS" panose="020B0604020202020204" pitchFamily="34" charset="-128"/>
                <a:ea typeface="Arial Unicode MS" panose="020B0604020202020204" pitchFamily="34" charset="-128"/>
                <a:cs typeface="Arial Unicode MS" panose="020B0604020202020204" pitchFamily="34" charset="-128"/>
              </a:rPr>
              <a:t>, tratar de una manera </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insolente (Falto de respeto. Actitud despectiva). </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Avergonzar y deshonrar por medio de un </a:t>
            </a: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dicho o hecho.</a:t>
            </a:r>
          </a:p>
          <a:p>
            <a:pPr marL="0" indent="0" algn="just">
              <a:lnSpc>
                <a:spcPct val="100000"/>
              </a:lnSpc>
              <a:spcBef>
                <a:spcPts val="0"/>
              </a:spcBef>
              <a:buNone/>
            </a:pPr>
            <a:endParaRPr lang="es-CO" sz="1100"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Ojo: puede ser que por nuestra mente y boca no digamos estas cosas, pero los hechos también tienen un mensaje. Cuidemos nuestros hechos, porque pueden decir lo que nuestra mente y boca no dice. </a:t>
            </a:r>
          </a:p>
          <a:p>
            <a:pPr marL="0" indent="0" algn="just">
              <a:lnSpc>
                <a:spcPct val="100000"/>
              </a:lnSpc>
              <a:spcBef>
                <a:spcPts val="0"/>
              </a:spcBef>
              <a:buNone/>
            </a:pPr>
            <a:endParaRPr lang="es-CO" sz="1100"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sz="18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¡Imagínense entonces el terrible castigo que recibirán los que desprecian al hijo de Dios, y los que dicen que su muerte no sirve para nada! Los que hacen eso insultan al Espíritu de Dios, que los ama, y menosprecian la muerte de Cristo, es decir, el nuevo pacto por medio del cual Dios les perdona sus pecados. (Hebreos 10:29 TLA) </a:t>
            </a:r>
            <a:endParaRPr lang="es-CO" sz="1800"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315484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EXPRESIÓN DE GRACIA DIVINA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92500" lnSpcReduction="1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16</a:t>
            </a:r>
          </a:p>
          <a:p>
            <a:pPr marL="0" indent="0" algn="just">
              <a:lnSpc>
                <a:spcPct val="100000"/>
              </a:lnSpc>
              <a:spcBef>
                <a:spcPts val="0"/>
              </a:spcBef>
              <a:buNone/>
            </a:pPr>
            <a:endParaRPr lang="es-CO" sz="9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Hablad a toda la congregación de Israel, diciendo: En el diez de este mes tómese cada uno un cordero según las familias de los padres, un cordero por familia. 5 El animal será sin defecto, macho de un año; lo tomaréis de las ovejas o de las cabras. 6 Y lo guardaréis hasta el día catorce de este mes, y lo inmolará toda la congregación del pueblo de Israel entre las dos tardes. 7 Y tomarán de la sangre, y la pondrán en los dos postes y en el dintel de las casas en que lo han de comer. 11 Y lo comeréis así: ceñidos vuestros lomos, vuestro calzado en vuestros pies, y vuestro bordón en vuestra mano; y lo comeréis apresuradamente; es la Pascua de Jehová. 12 Pues yo pasaré aquella noche por la tierra de Egipto, y heriré a todo primogénito en la tierra de Egipto, así de los hombres como de las bestias; y ejecutaré mis juicios en todos los dioses de Egipto. Yo Jehová. 13 Y la sangre os será por señal en las casas donde vosotros estéis; y veré la sangre y pasaré de vosotros, y no habrá en vosotros plaga de mortandad cuando hiera la tierra de Egipto. 14 Y este día os será en memoria, y lo celebraréis como fiesta solemne para Jehová durante vuestras generaciones; por estatuto perpetuo lo celebraréis.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Éxodo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12:3, 5-7, 11-14</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150710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CONCLUSION </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Aquí podemos ver como el lugar al que descendió Abraham cuando desobedeció a Dios, se convierte en su hogar por 430 años de sufrimiento. Vemos el medio de gracia, el cual apunta al Cordero de Dios que quita el pecado del mundo. </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El cordero seria sin mancha y sin defecto y su sangre y su cuerpo serian indispensables para su protección, redención</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 sustento.</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Vemos que donde hicieron conforme a lo que Dios mandó, no murió el primogénito de la familia. Pero donde no había la sangre, murieron los primogénitos.</a:t>
            </a:r>
          </a:p>
        </p:txBody>
      </p:sp>
    </p:spTree>
    <p:extLst>
      <p:ext uri="{BB962C8B-B14F-4D97-AF65-F5344CB8AC3E}">
        <p14:creationId xmlns:p14="http://schemas.microsoft.com/office/powerpoint/2010/main" val="9520598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normAutofit/>
          </a:bodyPr>
          <a:lstStyle/>
          <a:p>
            <a:pPr algn="just"/>
            <a:r>
              <a:rPr lang="es-CO"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Ley:</a:t>
            </a:r>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s-CO" b="1" dirty="0">
                <a:latin typeface="Arial Unicode MS" panose="020B0604020202020204" pitchFamily="34" charset="-128"/>
                <a:ea typeface="Arial Unicode MS" panose="020B0604020202020204" pitchFamily="34" charset="-128"/>
                <a:cs typeface="Arial Unicode MS" panose="020B0604020202020204" pitchFamily="34" charset="-128"/>
              </a:rPr>
              <a:t>MOISES y</a:t>
            </a:r>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s-CO" b="1" dirty="0">
                <a:latin typeface="Arial Unicode MS" panose="020B0604020202020204" pitchFamily="34" charset="-128"/>
                <a:ea typeface="Arial Unicode MS" panose="020B0604020202020204" pitchFamily="34" charset="-128"/>
                <a:cs typeface="Arial Unicode MS" panose="020B0604020202020204" pitchFamily="34" charset="-128"/>
              </a:rPr>
              <a:t>EL PUEBLO DE </a:t>
            </a:r>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DIOS</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17</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EL PACTO</a:t>
            </a: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Ahora</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pues, si diereis oído a mi voz, y guardareis mi pacto, vosotros seréis mi especial tesoro sobre todos los pueblos; porque mía es toda la tierra. 6 Y vosotros me seréis un reino de sacerdotes, y gente santa. Estas son las palabras que dirás a los hijos de Israel. Éxodo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19:5,6; Éxodo 20:1-20</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Acontecerá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que si oyeres atentamente la voz de Jehová tu Dios, para guardar y poner por obra todos sus mandamientos que yo te prescribo hoy, también Jehová tu Dios te exaltará sobre todas las naciones de la tierra. 2 Y vendrán sobre ti todas estas bendiciones, y te alcanzarán, si oyeres la voz de Jehová tu Dios. Deuteronomio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28:1-2</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90053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BENDICIONES DE LA OBEDIENCIA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Acontecerá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que si oyeres atentamente la voz de Jehová tu Dios, para guardar y poner por obra todos sus mandamientos que yo te prescribo hoy, también Jehová tu Dios te exaltará sobre todas las naciones de la tierra. 2 Y vendrán sobre ti todas estas bendiciones, y te alcanzarán, si oyeres la voz de Jehová tu Dios.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3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Bendito serás tú en la ciudad, y bendito tú en el campo.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4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Bendito el fruto de tu vientre, el fruto de tu tierra, el fruto de tus bestias, la cría de tus vacas y los rebaños de tus ovejas.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5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Benditas serán tu canasta y tu artesa de amasar.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6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Bendito serás en tu entrar, y bendito en tu salir.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7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Jehová derrotará a tus enemigos que se levantaren contra ti; por un camino saldrán contra ti, y por siete caminos huirán de delante de ti. 8 Jehová te enviará su bendición sobre tus graneros, y sobre todo aquello en que pusieres tu mano; y te bendecirá en la tierra que Jehová tu Dios te da. 9 Te confirmará Jehová por pueblo santo suyo, como te lo ha jurado, cuando guardares los mandamientos de Jehová tu Dios, y anduvieres en sus caminos. 10 Y verán todos los pueblos de la tierra que el nombre de Jehová es invocado sobre ti, y te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temerán. Deuteronomio 28:1-10</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53413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DESOBEDIENCIA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19</a:t>
            </a:r>
          </a:p>
          <a:p>
            <a:pPr marL="0" indent="0" algn="just">
              <a:lnSpc>
                <a:spcPct val="100000"/>
              </a:lnSpc>
              <a:spcBef>
                <a:spcPts val="0"/>
              </a:spcBef>
              <a:buNone/>
            </a:pPr>
            <a:endParaRPr lang="es-CO" sz="10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Así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ha dicho Jehová: Por tres pecados de Judá, y por el cuarto, no revocaré su castigo; porque menospreciaron la ley de Jehová, y no guardaron sus ordenanzas, y les hicieron errar sus mentiras, en pos de las cuales anduvieron sus padres. Amos 2:4</a:t>
            </a: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Porque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dos males ha hecho mi pueblo: me dejaron a mí, fuente de agua viva, y cavaron para sí cisternas, cisternas rotas que no retienen agua</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Jeremías 2:13 </a:t>
            </a: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Mas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se rebeló contra mí la casa de Israel en el desierto; no anduvieron en mis estatutos, y desecharon mis decretos, por los cuales el hombre que los cumpliere, vivirá; y mis días de reposo profanaron en gran manera; dije, por tanto, que derramaría sobre ellos mi ira en el desierto para exterminarlos</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Ezequiel 20:13 </a:t>
            </a:r>
          </a:p>
        </p:txBody>
      </p:sp>
    </p:spTree>
    <p:extLst>
      <p:ext uri="{BB962C8B-B14F-4D97-AF65-F5344CB8AC3E}">
        <p14:creationId xmlns:p14="http://schemas.microsoft.com/office/powerpoint/2010/main" val="1425155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CONSECUENCIAS</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20</a:t>
            </a:r>
          </a:p>
          <a:p>
            <a:pPr marL="0" indent="0" algn="just">
              <a:lnSpc>
                <a:spcPct val="100000"/>
              </a:lnSpc>
              <a:spcBef>
                <a:spcPts val="0"/>
              </a:spcBef>
              <a:buNone/>
            </a:pPr>
            <a:endParaRPr lang="es-CO" sz="10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Porque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todos los que dependen de las obras de la ley están bajo maldición, pues escrito está: Maldito todo aquel que no permaneciere en todas las cosas escritas en el libro de la ley, para hacerlas. </a:t>
            </a:r>
            <a:r>
              <a:rPr lang="es-CO" cap="none" dirty="0" err="1">
                <a:latin typeface="Arial Unicode MS" panose="020B0604020202020204" pitchFamily="34" charset="-128"/>
                <a:ea typeface="Arial Unicode MS" panose="020B0604020202020204" pitchFamily="34" charset="-128"/>
                <a:cs typeface="Arial Unicode MS" panose="020B0604020202020204" pitchFamily="34" charset="-128"/>
              </a:rPr>
              <a:t>Galatas</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3:10</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Deuteronomio 28:15-68</a:t>
            </a:r>
          </a:p>
          <a:p>
            <a:pPr marL="0" indent="0" algn="just">
              <a:lnSpc>
                <a:spcPct val="100000"/>
              </a:lnSpc>
              <a:spcBef>
                <a:spcPts val="0"/>
              </a:spcBef>
              <a:buNone/>
            </a:pP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Pero acontecerá, si no oyeres la voz de Jehová tu Dios, para procurar cumplir todos sus mandamientos y sus estatutos que yo te intimo hoy, que vendrán sobre ti todas estas maldiciones, y te alcanzarán.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292162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EXPRESIÓN DE LA GRACIA DIVINA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21</a:t>
            </a:r>
          </a:p>
          <a:p>
            <a:pPr marL="0" indent="0" algn="just">
              <a:lnSpc>
                <a:spcPct val="100000"/>
              </a:lnSpc>
              <a:spcBef>
                <a:spcPts val="0"/>
              </a:spcBef>
              <a:buNone/>
            </a:pPr>
            <a:endParaRPr lang="es-CO" sz="10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Cristo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nos redimió de la maldición de la ley, hecho por nosotros maldición (porque está escrito: Maldito todo el que es colgado en un madero), 14 para que en Cristo Jesús la bendición de Abraham alcanzase a los gentiles, a fin de que por la fe recibiésemos la promesa del Espíritu. Gálatas 3:13, 14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Pues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la ley por medio de Moisés fue dada, pero la gracia y la verdad vinieron por medio de Jesucristo. Juan 1:17</a:t>
            </a: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Pero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por la gracia de Dios soy lo que soy; y su gracia no ha sido en vano para conmigo, antes he trabajado más que todos ellos; pero no yo, sino la gracia de Dios conmigo</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1 Corintios 15:10</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34279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LA GRACIA: </a:t>
            </a:r>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JESUS Y LA IGLESIA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Cuando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llegó la noche de aquel mismo día, el primero de la semana, estando las puertas cerradas en el lugar donde los discípulos estaban reunidos por miedo de los judíos, vino Jesús, y puesto en medio, les dijo: Paz a vosotros. 20 Y cuando les hubo dicho esto, les mostró las manos y el costado. Y los discípulos se regocijaron viendo al Señor. 21 Entonces Jesús les dijo otra vez: Paz a vosotros. Como me envió el Padre, así también yo os envío. 22 Y habiendo dicho esto, sopló, y les dijo: Recibid el Espíritu Santo. 23 A quienes remitiereis los pecados, les son remitidos; y a quienes se los retuviereis, les son retenidos</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Juan 20:19-23 </a:t>
            </a:r>
          </a:p>
        </p:txBody>
      </p:sp>
    </p:spTree>
    <p:extLst>
      <p:ext uri="{BB962C8B-B14F-4D97-AF65-F5344CB8AC3E}">
        <p14:creationId xmlns:p14="http://schemas.microsoft.com/office/powerpoint/2010/main" val="1045680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EL PACTO</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22</a:t>
            </a:r>
          </a:p>
          <a:p>
            <a:pPr marL="0" indent="0" algn="just">
              <a:lnSpc>
                <a:spcPct val="100000"/>
              </a:lnSpc>
              <a:spcBef>
                <a:spcPts val="0"/>
              </a:spcBef>
              <a:buNone/>
            </a:pPr>
            <a:endParaRPr lang="es-CO" sz="10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lo suyo vino, y los suyos no le recibieron. 12 Mas a todos los que le recibieron, a los que creen en su nombre, les dio potestad de ser hechos hijos de Dios; 13 los cuales no son engendrados de sangre, ni de voluntad de carne, ni de voluntad de varón, sino de Dios. Juan 1:11-13</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mientras comían, tomó Jesús el pan, y bendijo, y lo partió, y dio a sus discípulos, y dijo: Tomad, comed; esto es mi cuerpo. 27 Y tomando la copa, y habiendo dado gracias, les dio, diciendo: Bebed de ella todos; 28 porque esto es mi sangre del nuevo pacto, que por muchos es derramada para remisión de los pecados</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Mateo 26:26-28</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274023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BENDICIONES</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92500" lnSpcReduction="20000"/>
          </a:bodyPr>
          <a:lstStyle/>
          <a:p>
            <a:pPr marL="0" indent="0" algn="just">
              <a:lnSpc>
                <a:spcPct val="100000"/>
              </a:lnSpc>
              <a:spcBef>
                <a:spcPts val="0"/>
              </a:spcBef>
              <a:buNone/>
            </a:pP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23</a:t>
            </a:r>
          </a:p>
          <a:p>
            <a:pPr marL="0" indent="0" algn="just">
              <a:lnSpc>
                <a:spcPct val="100000"/>
              </a:lnSpc>
              <a:spcBef>
                <a:spcPts val="0"/>
              </a:spcBef>
              <a:buNone/>
            </a:pPr>
            <a:endParaRPr lang="es-CO" sz="10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soy la vid, vosotros los pámpanos; el que permanece en mí, y yo en él, éste lleva mucho fruto; porque separados de mí nada podéis hacer. 6 El que en mí no permanece, será echado fuera como pámpano, y se secará; y los recogen, y los echan en el fuego, y arden. 7 Si permanecéis en mí, y mis palabras permanecen en vosotros, pedid todo lo que queréis, y os será hecho. 8 En esto es glorificado mi Padre, en que llevéis mucho fruto, y seáis así mis discípulos. Juan 15:5-8</a:t>
            </a: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Ahora</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pues, ninguna condenación hay para los que están en Cristo Jesús, los que no andan conforme a la carne, sino conforme al Espíritu. 2 Porque la ley del Espíritu de vida en Cristo Jesús me ha librado de la ley del pecado y de la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muerte. Romanos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8:1,2</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Pero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Dios, que es rico en misericordia, por su gran amor con que nos amó, 5 aun estando nosotros muertos en pecados, nos dio vida juntamente con Cristo (por gracia sois salvos), 6 y juntamente con él nos resucitó, y asimismo nos hizo sentar en los lugares celestiales con Cristo Jesús, 7 para mostrar en los siglos venideros las abundantes riquezas de su gracia en su bondad para con nosotros en Cristo Jesús. Efesios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2:4-7</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04093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INTRODUCCIÓN</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92500" lnSpcReduction="10000"/>
          </a:bodyPr>
          <a:lstStyle/>
          <a:p>
            <a:pPr marL="0" indent="0" algn="just">
              <a:lnSpc>
                <a:spcPct val="100000"/>
              </a:lnSpc>
              <a:spcBef>
                <a:spcPts val="0"/>
              </a:spcBef>
              <a:buNone/>
            </a:pPr>
            <a:r>
              <a:rPr lang="it-IT" sz="2800" cap="none" dirty="0" smtClean="0"/>
              <a:t>Una</a:t>
            </a:r>
            <a:r>
              <a:rPr lang="it-IT" sz="2800" b="1" cap="none" dirty="0" smtClean="0"/>
              <a:t> dispensaci</a:t>
            </a:r>
            <a:r>
              <a:rPr lang="es-ES_tradnl" sz="2800" b="1" cap="none" dirty="0" smtClean="0"/>
              <a:t>ón</a:t>
            </a:r>
            <a:r>
              <a:rPr lang="es-ES_tradnl" sz="2800" cap="none" dirty="0" smtClean="0"/>
              <a:t> es un periodo de tiempo que comienza con un </a:t>
            </a:r>
            <a:r>
              <a:rPr lang="es-ES_tradnl" sz="2800" b="1" cap="none" dirty="0" smtClean="0"/>
              <a:t>pacto</a:t>
            </a:r>
            <a:r>
              <a:rPr lang="es-ES_tradnl" sz="2800" cap="none" dirty="0" smtClean="0"/>
              <a:t> entre Dios y el hombre. El </a:t>
            </a:r>
            <a:r>
              <a:rPr lang="es-ES_tradnl" sz="2800" b="1" cap="none" dirty="0" smtClean="0"/>
              <a:t>pacto</a:t>
            </a:r>
            <a:r>
              <a:rPr lang="es-ES_tradnl" sz="2800" cap="none" dirty="0" smtClean="0"/>
              <a:t> es un acuerdo voluntario entre Dios y el hombre, que les permite disfrutar de todo lo que son y tienen bajo ciertas cláusulas obligatorias para cada uno.  Si alguno no cumple, rompe el pacto, y sufrirá las consecuencias establecidas. En toda</a:t>
            </a:r>
            <a:r>
              <a:rPr lang="it-IT" sz="2800" cap="none" dirty="0" smtClean="0"/>
              <a:t> dispensaci</a:t>
            </a:r>
            <a:r>
              <a:rPr lang="es-ES_tradnl" sz="2800" cap="none" dirty="0" smtClean="0"/>
              <a:t>ón el hombre por lo general no cumple, termina desobedeciendo a Dios, mas Dios vuelve a tener  </a:t>
            </a:r>
            <a:r>
              <a:rPr lang="it-IT" sz="2800" cap="none" dirty="0" smtClean="0"/>
              <a:t>misericordi</a:t>
            </a:r>
            <a:r>
              <a:rPr lang="es-ES_tradnl" sz="2800" cap="none" dirty="0" smtClean="0"/>
              <a:t>a.</a:t>
            </a:r>
          </a:p>
          <a:p>
            <a:pPr marL="0" indent="0" algn="just">
              <a:lnSpc>
                <a:spcPct val="100000"/>
              </a:lnSpc>
              <a:spcBef>
                <a:spcPts val="0"/>
              </a:spcBef>
              <a:buNone/>
            </a:pPr>
            <a:endParaRPr lang="es-ES_tradnl" sz="1800" cap="none" dirty="0"/>
          </a:p>
          <a:p>
            <a:pPr marL="0" indent="0" algn="just">
              <a:lnSpc>
                <a:spcPct val="100000"/>
              </a:lnSpc>
              <a:spcBef>
                <a:spcPts val="0"/>
              </a:spcBef>
              <a:buNone/>
            </a:pPr>
            <a:r>
              <a:rPr lang="es-ES_tradnl" sz="2800" cap="none" dirty="0" smtClean="0"/>
              <a:t>No debemos abusar de la misericordia de Dios, pues Él usa su misericordia cada que desobedecemos. Desobedecer continuamente no nos permite madurar ni desarrollar el carácter para enfrentar y vencer la tentación diaria. </a:t>
            </a:r>
            <a:r>
              <a:rPr lang="es-ES_tradnl" sz="2800" cap="none" dirty="0" smtClean="0">
                <a:solidFill>
                  <a:srgbClr val="FF0000"/>
                </a:solidFill>
              </a:rPr>
              <a:t>Entre génesis y apocalipsis existen 7 dispensaciones y pactos.</a:t>
            </a:r>
            <a:endParaRPr lang="es-CO" sz="2800" cap="none" dirty="0" smtClean="0">
              <a:solidFill>
                <a:srgbClr val="FF0000"/>
              </a:solidFill>
            </a:endParaRPr>
          </a:p>
        </p:txBody>
      </p:sp>
    </p:spTree>
    <p:extLst>
      <p:ext uri="{BB962C8B-B14F-4D97-AF65-F5344CB8AC3E}">
        <p14:creationId xmlns:p14="http://schemas.microsoft.com/office/powerpoint/2010/main" val="5024861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DESOBEDIENCIA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92500" lnSpcReduction="1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24</a:t>
            </a:r>
          </a:p>
          <a:p>
            <a:pPr marL="0" indent="0" algn="just">
              <a:lnSpc>
                <a:spcPct val="100000"/>
              </a:lnSpc>
              <a:spcBef>
                <a:spcPts val="0"/>
              </a:spcBef>
              <a:buNone/>
            </a:pPr>
            <a:endParaRPr lang="es-CO" sz="9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Pues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habiendo conocido a Dios, no le glorificaron como a Dios, ni le dieron gracias, sino que se envanecieron en sus razonamientos, y su necio corazón fue entenebrecido. 22 Profesando ser sabios, se hicieron necios, 23 y cambiaron la gloria del Dios incorruptible en semejanza de imagen de hombre corruptible, de aves, de cuadrúpedos y de reptiles. Romanos 1:21-23</a:t>
            </a:r>
          </a:p>
          <a:p>
            <a:pPr marL="0" indent="0" algn="just">
              <a:lnSpc>
                <a:spcPct val="100000"/>
              </a:lnSpc>
              <a:spcBef>
                <a:spcPts val="0"/>
              </a:spcBef>
              <a:buNone/>
            </a:pPr>
            <a:endParaRPr lang="es-CO" sz="15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Oh gálatas insensatos! ¿quién os fascinó para no obedecer a la verdad, a vosotros ante cuyos ojos Jesucristo fue ya presentado claramente entre vosotros como crucificado? 2 Esto solo quiero saber de vosotros: ¿Recibisteis el Espíritu por las obras de la ley, o por el oír con fe? 3 ¿Tan necios sois? ¿Habiendo comenzado por el Espíritu, ahora vais a acabar por la carne? Gálatas 3:1-3</a:t>
            </a:r>
          </a:p>
          <a:p>
            <a:pPr marL="0" indent="0" algn="just">
              <a:lnSpc>
                <a:spcPct val="100000"/>
              </a:lnSpc>
              <a:spcBef>
                <a:spcPts val="0"/>
              </a:spcBef>
              <a:buNone/>
            </a:pPr>
            <a:endParaRPr lang="es-CO" sz="13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De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Cristo os desligasteis, los que por la ley os justificáis; de la gracia habéis caído. 5 Pues nosotros por el Espíritu aguardamos por fe la esperanza de la justicia; 6 porque en Cristo Jesús ni la circuncisión vale algo, ni la </a:t>
            </a:r>
            <a:r>
              <a:rPr lang="es-CO" cap="none" dirty="0" err="1">
                <a:latin typeface="Arial Unicode MS" panose="020B0604020202020204" pitchFamily="34" charset="-128"/>
                <a:ea typeface="Arial Unicode MS" panose="020B0604020202020204" pitchFamily="34" charset="-128"/>
                <a:cs typeface="Arial Unicode MS" panose="020B0604020202020204" pitchFamily="34" charset="-128"/>
              </a:rPr>
              <a:t>incircuncisión</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sino la fe que obra por el amor. Gálatas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5:4-6</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833803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CONSECUENCIAS</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85000" lnSpcReduction="10000"/>
          </a:bodyPr>
          <a:lstStyle/>
          <a:p>
            <a:pPr marL="0" indent="0" algn="just">
              <a:lnSpc>
                <a:spcPct val="100000"/>
              </a:lnSpc>
              <a:spcBef>
                <a:spcPts val="0"/>
              </a:spcBef>
              <a:buNone/>
            </a:pP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25</a:t>
            </a:r>
          </a:p>
          <a:p>
            <a:pPr marL="0" indent="0" algn="just">
              <a:lnSpc>
                <a:spcPct val="100000"/>
              </a:lnSpc>
              <a:spcBef>
                <a:spcPts val="0"/>
              </a:spcBef>
              <a:buNone/>
            </a:pPr>
            <a:endParaRPr lang="es-CO" sz="9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Porque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los que son de la carne piensan en las cosas de la carne; pero los que son del Espíritu, en las cosas del Espíritu. 6 Porque el ocuparse de la carne es muerte, pero el ocuparse del Espíritu es vida y paz. 7 Por cuanto los designios de la carne son enemistad contra Dios; porque no se sujetan a la ley de Dios, ni tampoco pueden; 8 y los que viven según la carne no pueden agradar a Dios.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Ro.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8:5-8</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Porque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si pecáremos voluntariamente después de haber recibido el conocimiento de la verdad, ya no queda más sacrificio por los pecados, 27 sino una horrenda expectación de juicio, y de hervor de fuego que ha de devorar a los adversarios.28 El que viola la ley de Moisés, por el testimonio de dos o de tres testigos muere irremisiblemente. 29 ¿Cuánto mayor castigo pensáis que merecerá el que pisoteare al Hijo de Dios, y tuviere por inmunda la sangre del pacto en la cual fue santificado, e hiciere afrenta al Espíritu de gracia? 30 Pues conocemos al que dijo: Mía es la venganza, yo daré el pago, dice el Señor. Y otra vez: El Señor juzgará a su pueblo. 31 ¡Horrenda cosa es caer en manos del Dios vivo! Hebreos 10:26-31</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Pero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los cobardes e incrédulos, los abominables y homicidas, los fornicarios y hechiceros, los idólatras y todos los mentirosos tendrán su parte en el lago que arde con fuego y azufre, que es la muerte segunda</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Apocalipsis 21:8</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283378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EXPRESIÓN DE LA GRACIA DIVINA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26 </a:t>
            </a:r>
          </a:p>
          <a:p>
            <a:pPr marL="0" indent="0" algn="just">
              <a:lnSpc>
                <a:spcPct val="100000"/>
              </a:lnSpc>
              <a:spcBef>
                <a:spcPts val="0"/>
              </a:spcBef>
              <a:buNone/>
            </a:pPr>
            <a:endParaRPr lang="es-CO" sz="8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Porque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si creemos que Jesús murió y resucitó, así también traerá Dios con Jesús a los que durmieron en él. 15 Por lo cual os decimos esto en palabra del Señor: que nosotros que vivimos, que habremos quedado hasta la venida del Señor, no precederemos a los que durmieron. 16 Porque el Señor mismo con voz de mando, con voz de arcángel, y con trompeta de Dios, descenderá del cielo; y los muertos en Cristo resucitarán primero. 17 Luego nosotros los que vivimos, los que hayamos quedado, seremos arrebatados juntamente con ellos en las nubes para recibir al Señor en el aire, y así estaremos siempre con el Señor</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1 Tesalonicenses 4:14-17</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Hijitos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míos, estas cosas os escribo para que no pequéis; y si alguno hubiere pecado, abogado tenemos para con el Padre, a Jesucristo el justo. 2 Y él es la propiciación por nuestros pecados; y no solamente por los nuestros, sino también por los de todo el mundo. 1 Juan 2:1, 2</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28339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CONCLUSION</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92500" lnSpcReduction="1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Jesús</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antes de que alguien pudiera nacer de nuevo, dijo: </a:t>
            </a:r>
            <a:r>
              <a:rPr lang="es-CO" cap="non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"Más yo os conozco que no tenéis amor de Dios en vosotros" Juan 5:42</a:t>
            </a: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Por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eso Jesús les dio un mandamiento a sus discípulos que los distinguiría de los demás: </a:t>
            </a:r>
            <a:r>
              <a:rPr lang="es-CO" cap="non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Un mandamiento nuevo os doy: Que os améis unos a otros; como yo os he amado, que también os améis unos a otros. En esto conocerán todos que sois mis discípulos, si tuviereis amor los unos con los otros. Juan 13:34, 35</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Después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de que Jesús murió y resucito, hizo posible que los hombres nacieran de nuevo, que fueran engendrados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por Dios, al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creer en Él y recibirlo en el corazón (Juan 1:12,13), es por eso que ahora los hombres pueden amar como Dios lo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estableció</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El amor no es un sentimiento o una emoción, es mas que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eso; es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el poder o la fuerza para tomar decisiones correctas en beneficio de Dios, mío y de los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demás.</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y la esperanza no avergüenza; porque el amor de Dios ha sido derramado en nuestros corazones por el Espíritu Santo que nos fue dado. (Romanos 5:5</a:t>
            </a:r>
            <a:r>
              <a:rPr lang="es-CO" cap="none"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46203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normAutofit/>
          </a:bodyPr>
          <a:lstStyle/>
          <a:p>
            <a:pPr algn="just"/>
            <a:r>
              <a:rPr lang="es-CO" b="1" cap="none"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EL REINO: </a:t>
            </a: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JESUCRISTO</a:t>
            </a:r>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E</a:t>
            </a: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ISRAEL</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27</a:t>
            </a:r>
          </a:p>
          <a:p>
            <a:pPr marL="0" indent="0" algn="just">
              <a:lnSpc>
                <a:spcPct val="100000"/>
              </a:lnSpc>
              <a:spcBef>
                <a:spcPts val="0"/>
              </a:spcBef>
              <a:buNone/>
            </a:pPr>
            <a:endParaRPr lang="es-CO" sz="8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EL PACTO</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vi tronos, y se sentaron sobre ellos los que recibieron facultad de juzgar; y vi las almas de los decapitados por causa del testimonio de Jesús y por la palabra de Dios, los que no habían adorado a la bestia ni a su imagen, y que no recibieron la marca en sus frentes ni en sus manos; y vivieron y reinaron con Cristo mil años. Apocalipsis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20:4</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28</a:t>
            </a:r>
          </a:p>
          <a:p>
            <a:pPr marL="0" indent="0" algn="just">
              <a:lnSpc>
                <a:spcPct val="100000"/>
              </a:lnSpc>
              <a:spcBef>
                <a:spcPts val="0"/>
              </a:spcBef>
              <a:buNone/>
            </a:pPr>
            <a:endParaRPr lang="es-CO" sz="8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BENDICIONES</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Bienaventurado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y santo el que tiene parte en la primera resurrección; la segunda muerte no tiene potestad sobre éstos, sino que serán sacerdotes de Dios y de Cristo, y reinarán con él mil años. Apocalipsis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20:6</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132137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DESOBEDIENCIA Y CONSECUENCIAS</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lnSpcReduction="1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29</a:t>
            </a:r>
          </a:p>
          <a:p>
            <a:pPr marL="0" indent="0" algn="just">
              <a:lnSpc>
                <a:spcPct val="100000"/>
              </a:lnSpc>
              <a:spcBef>
                <a:spcPts val="0"/>
              </a:spcBef>
              <a:buNone/>
            </a:pPr>
            <a:endParaRPr lang="es-CO" sz="8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DESOBEDIENCIA</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Cuando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los mil años se cumplan, Satanás será suelto de su prisión, 8 y saldrá a engañar a las naciones que están en los cuatro ángulos de la tierra, a </a:t>
            </a:r>
            <a:r>
              <a:rPr lang="es-CO" cap="none" dirty="0" err="1">
                <a:latin typeface="Arial Unicode MS" panose="020B0604020202020204" pitchFamily="34" charset="-128"/>
                <a:ea typeface="Arial Unicode MS" panose="020B0604020202020204" pitchFamily="34" charset="-128"/>
                <a:cs typeface="Arial Unicode MS" panose="020B0604020202020204" pitchFamily="34" charset="-128"/>
              </a:rPr>
              <a:t>Gog</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y a </a:t>
            </a:r>
            <a:r>
              <a:rPr lang="es-CO" cap="none" dirty="0" err="1">
                <a:latin typeface="Arial Unicode MS" panose="020B0604020202020204" pitchFamily="34" charset="-128"/>
                <a:ea typeface="Arial Unicode MS" panose="020B0604020202020204" pitchFamily="34" charset="-128"/>
                <a:cs typeface="Arial Unicode MS" panose="020B0604020202020204" pitchFamily="34" charset="-128"/>
              </a:rPr>
              <a:t>Magog</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a fin de reunirlos para la batalla; el número de los cuales es como la arena del mar. Apocalipsis 20:7,8</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30</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sz="8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CONSECUENCIAS</a:t>
            </a: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subieron sobre la anchura de la tierra, y rodearon el campamento de los santos y la ciudad amada; y de Dios descendió fuego del cielo, y los consumió. 10 Y el diablo que los engañaba fue lanzado en el lago de fuego y azufre, donde estaban la bestia y el falso profeta; y serán atormentados día y noche por los siglos de los siglos</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Apocalipsis 20:9,10</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912455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EXPRESIÓN DE GRACIA DIVINA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31</a:t>
            </a:r>
          </a:p>
          <a:p>
            <a:pPr marL="0" indent="0" algn="just">
              <a:lnSpc>
                <a:spcPct val="100000"/>
              </a:lnSpc>
              <a:spcBef>
                <a:spcPts val="0"/>
              </a:spcBef>
              <a:buNone/>
            </a:pPr>
            <a:endParaRPr lang="es-CO" sz="8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Vi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un cielo nuevo y una tierra nueva; porque el primer cielo y la primera tierra pasaron, y el mar ya no existía más. 2 Y yo Juan vi la santa ciudad, la nueva Jerusalén, descender del cielo, de Dios, dispuesta como una esposa ataviada para su marido. 3 Y oí una gran voz del cielo que decía: He aquí el tabernáculo de Dios con los hombres, y él morará con ellos; y ellos serán su pueblo, y Dios mismo estará con ellos como su Dios. 4 Enjugará Dios toda lágrima de los ojos de ellos; y ya no habrá muerte, ni habrá más llanto, ni clamor, ni dolor; porque las primeras cosas pasaron. 5 Y el que estaba sentado en el trono dijo: He aquí, yo hago nuevas todas las cosas. Y me dijo: Escribe; porque estas palabras son fieles y verdaderas. Apocalipsis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21:1-5</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995013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normAutofit/>
          </a:bodyPr>
          <a:lstStyle/>
          <a:p>
            <a:pPr algn="l"/>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CONCLUSION GENERAL</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92500" lnSpcReduction="1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Podemos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ver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que a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lo largo de la historia de Dios con el hombre,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Dios es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radical con lo que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dice, como también el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Inmenso amor, la paciencia y la misericordia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para con el que peca. </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los de la dispensación de la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gracia nos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debe quedar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claro,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que Dios no dará por inocente al culpable, pero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que también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ha provisto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solución para el que desobedece.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El enemigo conoce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toda la biblia y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sabe que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nos unimos a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él y nos ponemos en contra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Dios, cuando caemos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en su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tentación. </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Para triunfar siempre, debemos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andar en amor, en unidad, en gracia, en la verdad, en la luz y en el poder del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Espíritu. Así podremos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resistir toda tentación y permanecer firmes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en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Cristo. </a:t>
            </a:r>
          </a:p>
          <a:p>
            <a:pPr marL="0" indent="0" algn="just">
              <a:lnSpc>
                <a:spcPct val="100000"/>
              </a:lnSpc>
              <a:spcBef>
                <a:spcPts val="0"/>
              </a:spcBef>
              <a:buNone/>
            </a:pP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Si una sola persona se perdiere, es por incredulidad, desobediencia o falta de conocimiento; pero no porque Dios no haya provisto para su SALVACION, a pesar de sus pecados. Dios siempre tiene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una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salida para que el pecador encuentre SALVACION.</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Gracias Dios, Padre, Hijo y Espíritu Santo por tu inmenso amor y misericordia para con todos los hombres en todas las edades y dispensaciones. </a:t>
            </a:r>
          </a:p>
        </p:txBody>
      </p:sp>
    </p:spTree>
    <p:extLst>
      <p:ext uri="{BB962C8B-B14F-4D97-AF65-F5344CB8AC3E}">
        <p14:creationId xmlns:p14="http://schemas.microsoft.com/office/powerpoint/2010/main" val="2060022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normAutofit/>
          </a:bodyPr>
          <a:lstStyle/>
          <a:p>
            <a:pPr algn="just"/>
            <a:r>
              <a:rPr lang="es-CO"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INOCENCIA </a:t>
            </a:r>
            <a:r>
              <a:rPr lang="es-CO"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ADAN </a:t>
            </a:r>
            <a:r>
              <a:rPr lang="es-CO"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Génesis</a:t>
            </a:r>
            <a:r>
              <a:rPr lang="es-CO" b="1" dirty="0">
                <a:latin typeface="Arial Unicode MS" panose="020B0604020202020204" pitchFamily="34" charset="-128"/>
                <a:ea typeface="Arial Unicode MS" panose="020B0604020202020204" pitchFamily="34" charset="-128"/>
                <a:cs typeface="Arial Unicode MS" panose="020B0604020202020204" pitchFamily="34" charset="-128"/>
              </a:rPr>
              <a:t> 1-3</a:t>
            </a:r>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92500"/>
          </a:bodyPr>
          <a:lstStyle/>
          <a:p>
            <a:pPr marL="0" indent="0" algn="just">
              <a:lnSpc>
                <a:spcPct val="100000"/>
              </a:lnSpc>
              <a:spcBef>
                <a:spcPts val="0"/>
              </a:spcBef>
              <a:buNone/>
            </a:pPr>
            <a:r>
              <a:rPr lang="es-CO" sz="22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Entonces dijo Dios: hagamos al hombre a nuestra imagen, conforme a nuestra semejanza; y señoree en los peces del mar, en las aves de los cielos, en las bestias, en toda la tierra, y en todo animal que se arrastra sobre la tierra. 27 Y creó Dios al hombre a su imagen, a imagen de Dios lo creó; varón y hembra los creó. 28 Y los bendijo Dios, y les dijo: fructificad y multiplicaos; llenad la tierra, y sojuzgadla, y señoread en los peces del mar, en las aves de los cielos, y en todas las bestias que se mueven sobre la tierra. 29 Y dijo Dios: he aquí que os he dado toda planta que da semilla, que está sobre toda la tierra, y todo árbol en que hay fruto y que da semilla; os serán para comer. 30 Y a toda bestia de la tierra, y a todas las aves de los cielos, y a todo lo que se arrastra sobre la tierra, en que hay vida, toda planta verde les será para comer. Y fue así. 31 Y vio Dios todo lo que había hecho, y he aquí que era bueno en gran manera. Y fue la tarde y la mañana el día sexto.</a:t>
            </a:r>
            <a:r>
              <a:rPr lang="es-CO" sz="2200" cap="none" dirty="0">
                <a:latin typeface="Arial Unicode MS" panose="020B0604020202020204" pitchFamily="34" charset="-128"/>
                <a:ea typeface="Arial Unicode MS" panose="020B0604020202020204" pitchFamily="34" charset="-128"/>
                <a:cs typeface="Arial Unicode MS" panose="020B0604020202020204" pitchFamily="34" charset="-128"/>
              </a:rPr>
              <a:t> Génesis 1:26-31 </a:t>
            </a:r>
            <a:endParaRPr lang="es-CO" sz="2200"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sz="22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sz="22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 </a:t>
            </a:r>
            <a:r>
              <a:rPr lang="es-CO" sz="2200" cap="none" dirty="0">
                <a:latin typeface="Arial Unicode MS" panose="020B0604020202020204" pitchFamily="34" charset="-128"/>
                <a:ea typeface="Arial Unicode MS" panose="020B0604020202020204" pitchFamily="34" charset="-128"/>
                <a:cs typeface="Arial Unicode MS" panose="020B0604020202020204" pitchFamily="34" charset="-128"/>
              </a:rPr>
              <a:t>estaban ambos desnudos, Adán y su mujer, y no se </a:t>
            </a:r>
            <a:r>
              <a:rPr lang="es-CO" sz="2200"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avergonzaban. Génesis 2:25</a:t>
            </a:r>
            <a:endParaRPr lang="es-CO" sz="2200"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77066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EL </a:t>
            </a:r>
            <a:r>
              <a:rPr lang="es-CO" b="1" dirty="0" smtClean="0">
                <a:latin typeface="Arial Unicode MS" panose="020B0604020202020204" pitchFamily="34" charset="-128"/>
                <a:ea typeface="Arial Unicode MS" panose="020B0604020202020204" pitchFamily="34" charset="-128"/>
                <a:cs typeface="Arial Unicode MS" panose="020B0604020202020204" pitchFamily="34" charset="-128"/>
              </a:rPr>
              <a:t>PACTO y sus beneficios</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lstStyle/>
          <a:p>
            <a:pPr marL="0" indent="0" algn="just">
              <a:lnSpc>
                <a:spcPct val="100000"/>
              </a:lnSpc>
              <a:spcBef>
                <a:spcPts val="0"/>
              </a:spcBef>
              <a:buNone/>
            </a:pPr>
            <a:r>
              <a:rPr lang="es-CO" dirty="0" smtClean="0">
                <a:latin typeface="Arial Unicode MS" panose="020B0604020202020204" pitchFamily="34" charset="-128"/>
                <a:ea typeface="Arial Unicode MS" panose="020B0604020202020204" pitchFamily="34" charset="-128"/>
                <a:cs typeface="Arial Unicode MS" panose="020B0604020202020204" pitchFamily="34" charset="-128"/>
              </a:rPr>
              <a:t>DIA 1</a:t>
            </a:r>
            <a:r>
              <a:rPr lang="es-CO"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s-CO"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 los bendijo Dios, y les dijo: fructificad y multiplicaos; llenad la tierra, y sojuzgadla, y señoread en los peces del mar, en las aves de los cielos, y en todas las bestias que se mueven sobre la tierra. Génesis 1:28 </a:t>
            </a: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Tomó, pues, Jehová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ios al hombre, y lo puso en el huerto de edén, para que lo labrara y lo guardase. 16 Y mandó Jehová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ios al hombre, diciendo: de todo árbol del huerto podrás comer; 17 mas del árbol de la ciencia del bien y del mal no comerás; porque el día que de él comieres, ciertamente morirás. Génesis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2:15-17 </a:t>
            </a: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422005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dirty="0">
                <a:latin typeface="Arial Unicode MS" panose="020B0604020202020204" pitchFamily="34" charset="-128"/>
                <a:ea typeface="Arial Unicode MS" panose="020B0604020202020204" pitchFamily="34" charset="-128"/>
                <a:cs typeface="Arial Unicode MS" panose="020B0604020202020204" pitchFamily="34" charset="-128"/>
              </a:rPr>
              <a:t>TENTACION Y DESOBEDIENCIA</a:t>
            </a: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dirty="0" smtClean="0">
                <a:latin typeface="Arial Unicode MS" panose="020B0604020202020204" pitchFamily="34" charset="-128"/>
                <a:ea typeface="Arial Unicode MS" panose="020B0604020202020204" pitchFamily="34" charset="-128"/>
                <a:cs typeface="Arial Unicode MS" panose="020B0604020202020204" pitchFamily="34" charset="-128"/>
              </a:rPr>
              <a:t>DIA 2. </a:t>
            </a: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Pero la serpiente era astuta, más que todos los animales del campo que Jehová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D</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ios había hecho; la cual dijo a la mujer: ¿conque dios os ha dicho: no comáis de todo árbol del huerto? 2 Y la mujer respondió a la serpiente: del fruto de los árboles del huerto podemos comer; 3 pero del fruto del árbol que está en medio del huerto dijo Dios: no comeréis de él, ni le tocaréis, para que no muráis. 4 entonces la serpiente dijo a la mujer: no moriréis; 5 sino que sabe Dios que el día que comáis de él, serán abiertos vuestros ojos, y seréis como Dios, sabiendo el bien y el mal.  6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Y</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 vio la mujer que el árbol era bueno para comer, y que era agradable a los ojos, y árbol codiciable para alcanzar la sabiduría; y tomó de su fruto, y comió; y dio también a su marido, el cual comió así como ella. 7 entonces fueron abiertos los ojos de ambos, y conocieron que estaban desnudos; entonces cosieron hojas de higuera, y se hicieron delantales. Génesis 3:1-7</a:t>
            </a:r>
          </a:p>
        </p:txBody>
      </p:sp>
    </p:spTree>
    <p:extLst>
      <p:ext uri="{BB962C8B-B14F-4D97-AF65-F5344CB8AC3E}">
        <p14:creationId xmlns:p14="http://schemas.microsoft.com/office/powerpoint/2010/main" val="1575309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CONSECUENCIAS DE LA </a:t>
            </a: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DESOBEDIENCIA </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fontScale="70000" lnSpcReduction="2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3</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Y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oyeron la voz de Jehová Dios que se paseaba en el huerto, al aire del día; y el hombre y su mujer se escondieron de la presencia de Jehová Dios entre los árboles del huerto. 9 Mas Jehová Dios llamó al hombre, y le dijo: ¿Dónde estás tú? 10 Y él respondió: Oí tu voz en el huerto, y tuve miedo, porque estaba desnudo; y me escondí. 11 Y Dios le dijo: ¿Quién te enseñó que estabas desnudo? ¿Has comido del árbol de que yo te mandé no comieses? 12 Y el hombre respondió: La mujer que me diste por compañera me dio del árbol, y yo comí. 13 Entonces Jehová Dios dijo a la mujer: ¿Qué es lo que has hecho? Y dijo la mujer: La serpiente me engañó, y comí.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14 Y Jehová Dios dijo a la serpiente: Por cuanto esto hiciste, maldita serás entre todas las bestias y entre todos los animales del campo; sobre tu pecho andarás, y polvo comerás todos los días de tu vida. 15 Y pondré enemistad entre ti y la mujer, y entre tu simiente y la simiente suya; ésta te herirá en la cabeza, y tú le herirás en el calcañar.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16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A la mujer dijo: Multiplicaré en gran manera los dolores en tus preñeces; con dolor darás a luz los hijos; y tu deseo será para tu marido, y él se enseñoreará de ti.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17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Y al hombre dijo: Por cuanto obedeciste a la voz de tu mujer, y comiste del árbol de que te mandé diciendo: No comerás de él; maldita será la tierra por tu causa; con dolor comerás de ella todos los días de tu vida. 18 Espinos y cardos te producirá, y comerás plantas del campo. 19 Con el sudor de tu rostro comerás el pan hasta que vuelvas a la tierra, porque de ella fuiste tomado; pues polvo eres, y al polvo volverás. </a:t>
            </a: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23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Y lo sacó Jehová del huerto del Edén, para que labrase la tierra de que fue tomado. 24 Echó, pues, fuera al hombre, y puso al oriente del huerto de Edén querubines, y una espada encendida que se revolvía por todos lados, para guardar el camino del árbol de la vida</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 Génesis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3:8-24</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39192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lstStyle/>
          <a:p>
            <a:pPr algn="just"/>
            <a:r>
              <a:rPr lang="es-CO" b="1" cap="none" dirty="0">
                <a:latin typeface="Arial Unicode MS" panose="020B0604020202020204" pitchFamily="34" charset="-128"/>
                <a:ea typeface="Arial Unicode MS" panose="020B0604020202020204" pitchFamily="34" charset="-128"/>
                <a:cs typeface="Arial Unicode MS" panose="020B0604020202020204" pitchFamily="34" charset="-128"/>
              </a:rPr>
              <a:t>EXPRESIÓN DE LA GRACIA DIVINA</a:t>
            </a:r>
            <a:endParaRPr lang="es-CO"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lnSpcReduction="10000"/>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4</a:t>
            </a: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Y Jehová Dios hizo al hombre y a su mujer túnicas de pieles, y los vistió. Génesis 3:21 </a:t>
            </a:r>
          </a:p>
          <a:p>
            <a:pPr marL="0" indent="0" algn="just">
              <a:lnSpc>
                <a:spcPct val="100000"/>
              </a:lnSpc>
              <a:spcBef>
                <a:spcPts val="0"/>
              </a:spcBef>
              <a:buNone/>
            </a:pPr>
            <a:endPar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b="1" cap="none" dirty="0" smtClean="0">
                <a:latin typeface="Arial Unicode MS" panose="020B0604020202020204" pitchFamily="34" charset="-128"/>
                <a:ea typeface="Arial Unicode MS" panose="020B0604020202020204" pitchFamily="34" charset="-128"/>
                <a:cs typeface="Arial Unicode MS" panose="020B0604020202020204" pitchFamily="34" charset="-128"/>
              </a:rPr>
              <a:t>CONCLUSION: </a:t>
            </a: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Podemos ver las intensiones eternas de Dios con el hombre, podemos ver que el propósito de la tentación es contradecir a Dios para poner al hombre contra Dios y así dañar su plan con nosotros.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P</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odemos ver como el hombre cae en la tentación del diablo y que las consecuencias afectan su vida y a toda su descendencia. Todas las familias de ayer, hoy y por los siglos; fueron, son y serán afectadas por esta consecuencia, la cual conocemos como “El pecado original”. </a:t>
            </a:r>
            <a:r>
              <a:rPr lang="es-CO" cap="none"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Por </a:t>
            </a:r>
            <a:r>
              <a:rPr lang="es-CO" cap="non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tanto, como el pecado entró en el mundo por un hombre, y por el pecado la muerte, así la muerte pasó a todos los hombres, por cuanto todos pecaron</a:t>
            </a:r>
            <a:r>
              <a:rPr lang="es-CO" cap="none"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Romanos 5:12</a:t>
            </a:r>
          </a:p>
          <a:p>
            <a:pPr marL="0" indent="0" algn="just">
              <a:lnSpc>
                <a:spcPct val="100000"/>
              </a:lnSpc>
              <a:spcBef>
                <a:spcPts val="0"/>
              </a:spcBef>
              <a:buNone/>
            </a:pPr>
            <a:endParaRPr lang="es-CO" cap="non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También podemos ver la misericordia y el amor de Dios con el hombre: un animal murió para cubrir la desgracia del hombre. Jesús seria luego ese cordero que quita el pecado del mundo. Juan 1:29</a:t>
            </a:r>
            <a:endParaRPr lang="es-CO" cap="non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64835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normAutofit/>
          </a:bodyPr>
          <a:lstStyle/>
          <a:p>
            <a:pPr algn="just"/>
            <a:r>
              <a:rPr lang="es-CO" sz="32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CONCIENCIA</a:t>
            </a:r>
            <a:r>
              <a:rPr lang="es-CO" sz="32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s-CO" sz="3200" b="1" dirty="0" smtClean="0">
                <a:latin typeface="Arial Unicode MS" panose="020B0604020202020204" pitchFamily="34" charset="-128"/>
                <a:ea typeface="Arial Unicode MS" panose="020B0604020202020204" pitchFamily="34" charset="-128"/>
                <a:cs typeface="Arial Unicode MS" panose="020B0604020202020204" pitchFamily="34" charset="-128"/>
              </a:rPr>
              <a:t>ADAN </a:t>
            </a:r>
            <a:r>
              <a:rPr lang="es-CO" sz="3200" b="1" dirty="0" smtClean="0">
                <a:latin typeface="Arial Unicode MS" panose="020B0604020202020204" pitchFamily="34" charset="-128"/>
                <a:ea typeface="Arial Unicode MS" panose="020B0604020202020204" pitchFamily="34" charset="-128"/>
                <a:cs typeface="Arial Unicode MS" panose="020B0604020202020204" pitchFamily="34" charset="-128"/>
              </a:rPr>
              <a:t>Y SU DESCENDENCIA</a:t>
            </a:r>
            <a:endParaRPr lang="es-CO" sz="32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sz="quarter" idx="13"/>
          </p:nvPr>
        </p:nvSpPr>
        <p:spPr>
          <a:xfrm>
            <a:off x="1097280" y="1403797"/>
            <a:ext cx="10058400" cy="4529691"/>
          </a:xfrm>
        </p:spPr>
        <p:txBody>
          <a:bodyPr>
            <a:normAutofit/>
          </a:bodyPr>
          <a:lstStyle/>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Entonces </a:t>
            </a:r>
            <a:r>
              <a:rPr lang="es-CO" cap="none" dirty="0">
                <a:latin typeface="Arial Unicode MS" panose="020B0604020202020204" pitchFamily="34" charset="-128"/>
                <a:ea typeface="Arial Unicode MS" panose="020B0604020202020204" pitchFamily="34" charset="-128"/>
                <a:cs typeface="Arial Unicode MS" panose="020B0604020202020204" pitchFamily="34" charset="-128"/>
              </a:rPr>
              <a:t>fueron abiertos los ojos de ambos, y conocieron que estaban desnudos; entonces cosieron hojas de higuera, y se hicieron delantales. 8 Y oyeron la voz de Jehová Dios que se paseaba en el huerto, al aire del día; y el hombre y su mujer se escondieron de la presencia de Jehová Dios entre los árboles del huerto. 9 Mas Jehová Dios llamó al hombre, y le dijo: ¿Dónde estás tú? 10 Y él respondió: Oí tu voz en el huerto, y tuve miedo, porque estaba desnudo; y me escondí. 11 Y Dios le dijo: ¿Quién te enseñó que estabas desnudo? ¿Has comido del árbol de que yo te mandé no comieses? Génesis </a:t>
            </a: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3:7-11</a:t>
            </a:r>
          </a:p>
          <a:p>
            <a:pPr marL="0" indent="0" algn="just">
              <a:lnSpc>
                <a:spcPct val="100000"/>
              </a:lnSpc>
              <a:spcBef>
                <a:spcPts val="0"/>
              </a:spcBef>
              <a:buNone/>
            </a:pPr>
            <a:endParaRPr lang="es-CO"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DIA 5</a:t>
            </a:r>
          </a:p>
          <a:p>
            <a:pPr marL="0" indent="0" algn="just">
              <a:lnSpc>
                <a:spcPct val="100000"/>
              </a:lnSpc>
              <a:spcBef>
                <a:spcPts val="0"/>
              </a:spcBef>
              <a:buNone/>
            </a:pPr>
            <a:endParaRPr lang="es-CO" sz="800" cap="none"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cap="none" dirty="0" smtClean="0">
                <a:latin typeface="Arial Unicode MS" panose="020B0604020202020204" pitchFamily="34" charset="-128"/>
                <a:ea typeface="Arial Unicode MS" panose="020B0604020202020204" pitchFamily="34" charset="-128"/>
                <a:cs typeface="Arial Unicode MS" panose="020B0604020202020204" pitchFamily="34" charset="-128"/>
              </a:rPr>
              <a:t>PACTO:</a:t>
            </a:r>
          </a:p>
          <a:p>
            <a:pPr marL="0" indent="0" algn="just">
              <a:lnSpc>
                <a:spcPct val="100000"/>
              </a:lnSpc>
              <a:spcBef>
                <a:spcPts val="0"/>
              </a:spcBef>
              <a:buNone/>
            </a:pPr>
            <a:r>
              <a:rPr lang="es-CO" cap="none"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Y </a:t>
            </a:r>
            <a:r>
              <a:rPr lang="es-CO" cap="non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pondré enemistad entre ti y la mujer, y entre tu simiente y la simiente suya; ésta te herirá en la cabeza, y tú le herirás en el calcañar. Génesis </a:t>
            </a:r>
            <a:r>
              <a:rPr lang="es-CO" cap="none"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3:15</a:t>
            </a:r>
            <a:endParaRPr lang="es-CO" cap="non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405567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TM02900769[[fn=Antiguo]]</Template>
  <TotalTime>1916</TotalTime>
  <Words>7129</Words>
  <Application>Microsoft Office PowerPoint</Application>
  <PresentationFormat>Panorámica</PresentationFormat>
  <Paragraphs>250</Paragraphs>
  <Slides>37</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37</vt:i4>
      </vt:variant>
    </vt:vector>
  </HeadingPairs>
  <TitlesOfParts>
    <vt:vector size="45" baseType="lpstr">
      <vt:lpstr>Arial Unicode MS</vt:lpstr>
      <vt:lpstr>Arial</vt:lpstr>
      <vt:lpstr>Calibri</vt:lpstr>
      <vt:lpstr>Calibri Light</vt:lpstr>
      <vt:lpstr>Tw Cen MT</vt:lpstr>
      <vt:lpstr>Wingdings 2</vt:lpstr>
      <vt:lpstr>HDOfficeLightV0</vt:lpstr>
      <vt:lpstr>Gota</vt:lpstr>
      <vt:lpstr>ENERO DISPENSACIONES Y PACTOS </vt:lpstr>
      <vt:lpstr>DEFINICIONES </vt:lpstr>
      <vt:lpstr>INTRODUCCIÓN</vt:lpstr>
      <vt:lpstr>INOCENCIA - ADAN (Génesis 1-3)</vt:lpstr>
      <vt:lpstr>EL PACTO y sus beneficios</vt:lpstr>
      <vt:lpstr>TENTACION Y DESOBEDIENCIA</vt:lpstr>
      <vt:lpstr>CONSECUENCIAS DE LA DESOBEDIENCIA </vt:lpstr>
      <vt:lpstr>EXPRESIÓN DE LA GRACIA DIVINA</vt:lpstr>
      <vt:lpstr>CONCIENCIA: ADAN Y SU DESCENDENCIA</vt:lpstr>
      <vt:lpstr>DESOBEDIENCIA</vt:lpstr>
      <vt:lpstr>CONSECUENCIAS</vt:lpstr>
      <vt:lpstr>CONCLUSION</vt:lpstr>
      <vt:lpstr>GOBIERNO HUMANO: NOE Y SU DESCENDENCIA</vt:lpstr>
      <vt:lpstr>EL PACTO</vt:lpstr>
      <vt:lpstr>CONSECUENCIAS</vt:lpstr>
      <vt:lpstr>CONCLUSIÓN</vt:lpstr>
      <vt:lpstr>PROMESA - ABRAHAM Y DESCENDENCIA</vt:lpstr>
      <vt:lpstr>DESOBEDIENCIA</vt:lpstr>
      <vt:lpstr>CONSECUENCIAS</vt:lpstr>
      <vt:lpstr>EXPRESIÓN DE GRACIA DIVINA</vt:lpstr>
      <vt:lpstr>CONCLUSION </vt:lpstr>
      <vt:lpstr>Ley: MOISES y EL PUEBLO DE DIOS</vt:lpstr>
      <vt:lpstr>BENDICIONES DE LA OBEDIENCIA</vt:lpstr>
      <vt:lpstr>DESOBEDIENCIA</vt:lpstr>
      <vt:lpstr>CONSECUENCIAS</vt:lpstr>
      <vt:lpstr>EXPRESIÓN DE LA GRACIA DIVINA</vt:lpstr>
      <vt:lpstr>LA GRACIA: JESUS Y LA IGLESIA</vt:lpstr>
      <vt:lpstr>EL PACTO</vt:lpstr>
      <vt:lpstr>BENDICIONES</vt:lpstr>
      <vt:lpstr>DESOBEDIENCIA</vt:lpstr>
      <vt:lpstr>CONSECUENCIAS</vt:lpstr>
      <vt:lpstr>EXPRESIÓN DE LA GRACIA DIVINA</vt:lpstr>
      <vt:lpstr>CONCLUSION</vt:lpstr>
      <vt:lpstr>EL REINO: JESUCRISTO E ISRAEL</vt:lpstr>
      <vt:lpstr>DESOBEDIENCIA Y CONSECUENCIAS</vt:lpstr>
      <vt:lpstr>EXPRESIÓN DE GRACIA DIVINA</vt:lpstr>
      <vt:lpstr>CONCLUSION GENERAL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ENERO DISPENSACIONES Y PACTOS</dc:title>
  <dc:creator>JESUCRISTO</dc:creator>
  <cp:lastModifiedBy>CCA</cp:lastModifiedBy>
  <cp:revision>56</cp:revision>
  <dcterms:created xsi:type="dcterms:W3CDTF">2015-12-09T18:26:08Z</dcterms:created>
  <dcterms:modified xsi:type="dcterms:W3CDTF">2016-01-02T03:48:09Z</dcterms:modified>
</cp:coreProperties>
</file>