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75"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60" d="100"/>
          <a:sy n="60" d="100"/>
        </p:scale>
        <p:origin x="66" y="3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144783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1106568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984577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345293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999486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88096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8811999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196239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4084754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2259802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48A87A34-81AB-432B-8DAE-1953F412C126}" type="datetimeFigureOut">
              <a:rPr lang="en-US" smtClean="0"/>
              <a:t>2/1/2016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‹Nº›</a:t>
            </a:fld>
            <a:endParaRPr lang="en-US" dirty="0"/>
          </a:p>
        </p:txBody>
      </p:sp>
    </p:spTree>
    <p:extLst>
      <p:ext uri="{BB962C8B-B14F-4D97-AF65-F5344CB8AC3E}">
        <p14:creationId xmlns:p14="http://schemas.microsoft.com/office/powerpoint/2010/main" val="613325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2/1/2016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‹Nº›</a:t>
            </a:fld>
            <a:endParaRPr lang="en-US" dirty="0"/>
          </a:p>
        </p:txBody>
      </p:sp>
    </p:spTree>
    <p:extLst>
      <p:ext uri="{BB962C8B-B14F-4D97-AF65-F5344CB8AC3E}">
        <p14:creationId xmlns:p14="http://schemas.microsoft.com/office/powerpoint/2010/main" val="1908336150"/>
      </p:ext>
    </p:extLst>
  </p:cSld>
  <p:clrMap bg1="dk1" tx1="lt1" bg2="dk2" tx2="lt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r>
              <a:rPr lang="es-CO" sz="6000" b="1" dirty="0" smtClean="0">
                <a:solidFill>
                  <a:schemeClr val="bg1"/>
                </a:solidFill>
              </a:rPr>
              <a:t>LA </a:t>
            </a:r>
            <a:r>
              <a:rPr lang="es-CO" sz="6000" b="1" dirty="0" smtClean="0">
                <a:solidFill>
                  <a:schemeClr val="bg1"/>
                </a:solidFill>
              </a:rPr>
              <a:t>SALVACION</a:t>
            </a:r>
            <a:br>
              <a:rPr lang="es-CO" sz="6000" b="1" dirty="0" smtClean="0">
                <a:solidFill>
                  <a:schemeClr val="bg1"/>
                </a:solidFill>
              </a:rPr>
            </a:br>
            <a:endParaRPr lang="es-CO" sz="6000" b="1" dirty="0">
              <a:solidFill>
                <a:schemeClr val="bg1"/>
              </a:solidFill>
            </a:endParaRPr>
          </a:p>
        </p:txBody>
      </p:sp>
      <p:sp>
        <p:nvSpPr>
          <p:cNvPr id="3" name="Subtítulo 2"/>
          <p:cNvSpPr>
            <a:spLocks noGrp="1"/>
          </p:cNvSpPr>
          <p:nvPr>
            <p:ph type="subTitle" idx="1"/>
          </p:nvPr>
        </p:nvSpPr>
        <p:spPr/>
        <p:txBody>
          <a:bodyPr>
            <a:normAutofit lnSpcReduction="10000"/>
          </a:bodyPr>
          <a:lstStyle/>
          <a:p>
            <a:pPr algn="just"/>
            <a:r>
              <a:rPr lang="es-CO" cap="none"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Porque si la palabra dicha por medio de los ángeles fue firme, y toda transgresión y desobediencia recibió justa retribución, 3 ¿cómo escaparemos nosotros, si descuidamos una salvación tan grande? La cual, habiendo sido anunciada primeramente por </a:t>
            </a:r>
            <a:r>
              <a:rPr lang="es-CO" cap="none"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el Señor</a:t>
            </a:r>
            <a:r>
              <a:rPr lang="es-CO" cap="none"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nos fue confirmada por los que oyeron,… hebreos 2:2,3</a:t>
            </a:r>
            <a:endParaRPr lang="es-CO" cap="none"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9783556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Santificación (</a:t>
            </a:r>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santos verdaderos</a:t>
            </a:r>
            <a:r>
              <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p>
        </p:txBody>
      </p:sp>
      <p:sp>
        <p:nvSpPr>
          <p:cNvPr id="3" name="Marcador de contenido 2"/>
          <p:cNvSpPr>
            <a:spLocks noGrp="1"/>
          </p:cNvSpPr>
          <p:nvPr>
            <p:ph idx="1"/>
          </p:nvPr>
        </p:nvSpPr>
        <p:spPr>
          <a:xfrm>
            <a:off x="837128" y="1635617"/>
            <a:ext cx="10496279" cy="4752304"/>
          </a:xfrm>
        </p:spPr>
        <p:txBody>
          <a:bodyPr>
            <a:normAutofit fontScale="700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Días 14-16</a:t>
            </a:r>
          </a:p>
          <a:p>
            <a:pPr marL="0" indent="0" algn="just">
              <a:lnSpc>
                <a:spcPct val="100000"/>
              </a:lnSpc>
              <a:spcBef>
                <a:spcPts val="0"/>
              </a:spcBef>
              <a:buNone/>
            </a:pPr>
            <a:endParaRPr lang="es-CO" sz="11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HAGIASMOS: “Separados, consagrados a Dios y la conducta que de ello resulta”. Por ello son llamados santos. Esta santidad es por la posición en Cristo, no por obras de los hombres. </a:t>
            </a:r>
          </a:p>
          <a:p>
            <a:pPr marL="0" indent="0" algn="just">
              <a:lnSpc>
                <a:spcPct val="100000"/>
              </a:lnSpc>
              <a:spcBef>
                <a:spcPts val="0"/>
              </a:spcBef>
              <a:buNone/>
            </a:pPr>
            <a:endParaRPr lang="es-CO"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No sabéis que los injustos no heredarán el reino de Dios? No erréis; ni los fornicarios, ni los idólatras, ni los adúlteros, ni los afeminados, ni los que se echan con varones, 10 ni los ladrones, ni los avaros, ni los borrachos, ni los maldicientes, ni los estafadores, heredarán el reino de Dios. 11 Y esto erais algunos; mas ya habéis sido lavados, ya habéis sido santificados, ya habéis sido justificados en el nombre del Señor Jesús, y por el Espíritu de nuestro Dios</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1 Corintios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6:9-11; 1 Corintios 1:30</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31; 1 Tesalonicenses 5:23 </a:t>
            </a:r>
          </a:p>
          <a:p>
            <a:pPr marL="0" indent="0" algn="just">
              <a:lnSpc>
                <a:spcPct val="100000"/>
              </a:lnSpc>
              <a:spcBef>
                <a:spcPts val="0"/>
              </a:spcBef>
              <a:buNone/>
            </a:pPr>
            <a:endParaRPr lang="es-CO" sz="16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Hablo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como humano, por vuestra humana debilidad; que así como para iniquidad presentasteis vuestros miembros para servir a la inmundicia y a la iniquidad, así ahora para santificación presentad vuestros miembros para servir a la justicia. 20 Porque cuando erais esclavos del pecado, erais libres acerca de la justicia. 21 ¿Pero qué fruto teníais de aquellas cosas de las cuales ahora os avergonzáis? Porque el fin de ellas es muerte. 22 Mas ahora que habéis sido libertados del pecado y hechos siervos de Dios, tenéis por vuestro fruto la santificación, y como fin, la vida eterna. Romanos 6:19-22 </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3698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Justificación (hacernos justos)</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00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Días 17-19</a:t>
            </a:r>
          </a:p>
          <a:p>
            <a:pPr marL="0" indent="0" algn="just">
              <a:lnSpc>
                <a:spcPct val="100000"/>
              </a:lnSpc>
              <a:spcBef>
                <a:spcPts val="0"/>
              </a:spcBef>
              <a:buNone/>
            </a:pPr>
            <a:endParaRPr lang="es-CO" sz="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DIKAIOSIS: “Acto de pronunciar justo, absolución”. Establecer a una persona como justa, por haber sido absuelta de la culpa. </a:t>
            </a:r>
            <a:r>
              <a:rPr lang="es-CO" dirty="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M</a:t>
            </a:r>
            <a:r>
              <a:rPr lang="es-CO" dirty="0" smtClean="0">
                <a:solidFill>
                  <a:srgbClr val="FF0000"/>
                </a:solidFill>
                <a:latin typeface="Arial Unicode MS" panose="020B0604020202020204" pitchFamily="34" charset="-128"/>
                <a:ea typeface="Arial Unicode MS" panose="020B0604020202020204" pitchFamily="34" charset="-128"/>
                <a:cs typeface="Arial Unicode MS" panose="020B0604020202020204" pitchFamily="34" charset="-128"/>
              </a:rPr>
              <a:t>uchas gracias Jesucristo</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Justificados</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pues, por la fe, tenemos paz para con Dios por medio de nuestro Señor Jesucristo; por quien también tenemos entrada por la fe a esta gracia en la cual estamos firmes, y nos gloriamos en la esperanza de la gloria de Dios. Pues mucho más, estando ya justificados en su sangre, por él seremos salvos de la ira. Romanos 5:1, 2, 9,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12-21</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Nosotros</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judíos de nacimiento, y no pecadores de entre los gentiles, 16 sabiendo que el hombre no es justificado por las obras de la ley, sino por la fe de Jesucristo, nosotros también hemos creído en Jesucristo, para ser justificados por la fe de Cristo y no por las obras de la ley, por cuanto por las obras de la ley nadie será justificado. Gálatas 2:15,16 </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De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manera que la ley ha sido nuestro </a:t>
            </a:r>
            <a:r>
              <a:rPr lang="es-CO" dirty="0" err="1">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ayo</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para llevarnos a Cristo, a fin de que fuésemos justificados por la fe.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Gálatas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3:24 </a:t>
            </a:r>
          </a:p>
        </p:txBody>
      </p:sp>
    </p:spTree>
    <p:extLst>
      <p:ext uri="{BB962C8B-B14F-4D97-AF65-F5344CB8AC3E}">
        <p14:creationId xmlns:p14="http://schemas.microsoft.com/office/powerpoint/2010/main" val="1503127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Reconciliación (volver en amistad)</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00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Días 20-22</a:t>
            </a:r>
          </a:p>
          <a:p>
            <a:pPr marL="0" indent="0" algn="just">
              <a:lnSpc>
                <a:spcPct val="100000"/>
              </a:lnSpc>
              <a:spcBef>
                <a:spcPts val="0"/>
              </a:spcBef>
              <a:buNone/>
            </a:pPr>
            <a:endParaRPr lang="es-CO" sz="11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KATALLAGE: “Intercambio”. Un cambio en una de las partes, inducida por una acción de la otra. Esto fue lo que Dios logro para los pecadores, por medio de Jesucristo, ya que por el pecado éramos enemigos o contrarios a Dios.</a:t>
            </a:r>
          </a:p>
          <a:p>
            <a:pPr marL="0" indent="0" algn="just">
              <a:lnSpc>
                <a:spcPct val="100000"/>
              </a:lnSpc>
              <a:spcBef>
                <a:spcPts val="0"/>
              </a:spcBef>
              <a:buNone/>
            </a:pPr>
            <a:endParaRPr lang="es-CO" sz="1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Y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hará traer Aarón el becerro de la expiación que es suyo, y hará la reconciliación por sí y por su casa. Levítico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16:6; 2 Crónicas 29:23, 24</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sz="1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Porque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si siendo enemigos, fuimos reconciliados con Dios por la muerte de su Hijo, mucho más, estando reconciliados, seremos salvos por su vida. 11 Y no sólo esto, sino que también nos gloriamos en Dios por el Señor nuestro Jesucristo, por quien hemos recibido ahora la reconciliación</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Romanos 5:10,11 </a:t>
            </a:r>
          </a:p>
          <a:p>
            <a:pPr marL="0" indent="0" algn="just">
              <a:lnSpc>
                <a:spcPct val="100000"/>
              </a:lnSpc>
              <a:spcBef>
                <a:spcPts val="0"/>
              </a:spcBef>
              <a:buNone/>
            </a:pPr>
            <a:endParaRPr lang="es-CO" sz="1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Y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todo esto proviene de Dios, quien nos reconcilió consigo mismo por Cristo, y nos dio el ministerio de la reconciliación; 19 que Dios estaba en Cristo reconciliando consigo al mundo, no tomándoles en cuenta a los hombres sus pecados, y nos encargó a nosotros la palabra de la reconciliación. 20 Así que, somos embajadores en nombre de Cristo, como si Dios rogase por medio de nosotros; os rogamos en nombre de Cristo: Reconciliaos con Dios. 2 Corintios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5:18-20</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6593975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Exaltación (estimación elevada) </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00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 23</a:t>
            </a:r>
          </a:p>
          <a:p>
            <a:pPr marL="0" indent="0" algn="just">
              <a:lnSpc>
                <a:spcPct val="100000"/>
              </a:lnSpc>
              <a:spcBef>
                <a:spcPts val="0"/>
              </a:spcBef>
              <a:buNone/>
            </a:pPr>
            <a:endParaRPr lang="es-CO" sz="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HUPERAIRO: </a:t>
            </a:r>
            <a:r>
              <a:rPr lang="es-CO" dirty="0" err="1"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Huper</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“Por encima, </a:t>
            </a:r>
            <a:r>
              <a:rPr lang="es-CO" dirty="0" err="1"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Airo</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Levantar”, Levantar sobre. Al arrepentirnos, Dios nos levanta sobre nuestros enemigos y adversidades para que vivamos en victoria.</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Y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Jehová ha declarado hoy que tú eres pueblo suyo, de su exclusiva posesión</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como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te lo ha prometido, para que guardes todos sus mandamientos; 19 a fin de </a:t>
            </a:r>
            <a:r>
              <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exaltarte</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sobre todas las naciones que hizo, para loor y fama y gloria, y para que seas un pueblo santo a Jehová tu Dios, como él ha dicho</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Deuteronomio 26:18,19</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Pero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Dios, que es rico en misericordia, por su gran amor con que nos amó, 5 aun estando nosotros muertos en pecados, nos dio vida juntamente con Cristo (por gracia sois salvos), 6 y juntamente con él nos resucitó, y asimismo nos hizo sentar en los lugares celestiales con Cristo Jesús, 7 para mostrar en los siglos venideros las abundantes riquezas de su gracia en su bondad para con nosotros en Cristo Jesús.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Efesios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2:4-7</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Humillaos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delante del Señor, y él os exaltará</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Santiago 4:10 </a:t>
            </a:r>
          </a:p>
        </p:txBody>
      </p:sp>
    </p:spTree>
    <p:extLst>
      <p:ext uri="{BB962C8B-B14F-4D97-AF65-F5344CB8AC3E}">
        <p14:creationId xmlns:p14="http://schemas.microsoft.com/office/powerpoint/2010/main" val="26811851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Glorificar (estimación elevada)</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75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Días 24-25</a:t>
            </a:r>
          </a:p>
          <a:p>
            <a:pPr marL="0" indent="0" algn="just">
              <a:lnSpc>
                <a:spcPct val="100000"/>
              </a:lnSpc>
              <a:spcBef>
                <a:spcPts val="0"/>
              </a:spcBef>
              <a:buNone/>
            </a:pPr>
            <a:endParaRPr lang="es-CO" sz="8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DOXAZO: “Suponer”. Magnificar, exaltar, alabar (glorioso saber que Dios también nos exalta en Cristo). Lo hace por causa de su Glorioso nombre.</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Diré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al norte: Da acá; y al sur: No detengas; trae de lejos mis hijos, y mis hijas de los confines de la tierra, 7 todos los llamados de mi nombre; para gloria mía los he creado, los formé y los hice. Isaías  43:6,7</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Porque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 los que antes conoció, también los predestinó para que fuesen hechos conformes a la imagen de su Hijo, para que él sea el primogénito entre muchos hermanos. 30 Y a los que predestinó, a éstos también llamó; y a los que llamó, a éstos también justificó; y a los que justificó, a éstos también </a:t>
            </a:r>
            <a:r>
              <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glorificó</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Romanos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8:29,30</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De manera que si un miembro padece, todos los miembros se duelen con él, y si un miembro recibe </a:t>
            </a:r>
            <a:r>
              <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honra</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todos los miembros con él se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gozan. 27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Vosotros, pues, sois el cuerpo de Cristo, y miembros cada uno en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particular 1 corintios. 12:26-27</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8050384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Bendición (completo favor)</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00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Días 26-29</a:t>
            </a:r>
          </a:p>
          <a:p>
            <a:pPr marL="0" indent="0" algn="just">
              <a:lnSpc>
                <a:spcPct val="100000"/>
              </a:lnSpc>
              <a:spcBef>
                <a:spcPts val="0"/>
              </a:spcBef>
              <a:buNone/>
            </a:pPr>
            <a:endParaRPr lang="es-CO" sz="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EULOGEO: “Hablar bien, elogiar”. Dios nos bendije y nos elogia. Pero su bendición no se queda solo en palabras, se convierte en hechos reales. “Real sacerdocio, nación santa”. Bienaventurado es mil veces bendecido. Para bendecirnos nos libra 1º de la maldición.</a:t>
            </a:r>
          </a:p>
          <a:p>
            <a:pPr marL="0" indent="0" algn="just">
              <a:lnSpc>
                <a:spcPct val="100000"/>
              </a:lnSpc>
              <a:spcBef>
                <a:spcPts val="0"/>
              </a:spcBef>
              <a:buNone/>
            </a:pPr>
            <a:endParaRPr lang="es-CO"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Pero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Jehová había dicho a Abram: Vete de tu tierra y de tu parentela, y de la casa de tu padre, a la tierra que te mostraré. 2 Y haré de ti una nación grande, y te bendeciré, y engrandeceré tu nombre, y serás bendición. 3 Bendeciré a los que te bendijeren, y a los que te maldijeren maldeciré; y serán benditas en ti todas las familias de la tierra. Génesis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12:1-3; Gálatas 3:13-15</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Porque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todos los que son guiados por el Espíritu de Dios, éstos son hijos de Dios. 15 Pues no habéis recibido el espíritu de esclavitud para estar otra vez en temor, sino que habéis recibido el espíritu de adopción, por el cual clamamos: ¡Abba, Padre! 16 El Espíritu mismo da testimonio a nuestro espíritu, de que somos hijos de Dios. 17 Y si hijos, también herederos; herederos de Dios y coherederos con Cristo, si es que padecemos juntamente con él, para que juntamente con él seamos glorificados. Romanos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8:14-17</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30419286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conclusión</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75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Podemos ver a grandes rasgos los efectos gloriosos de la salvación que Dios nos regaló por medio de Jesucristo su Hijo. Cualquiera que reciba esta </a:t>
            </a:r>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SALVACIÓN TAN GRANDE</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manifestará gratitud a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Dios padre, Hijo y Espíritu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Santo por toda su vida. Y por esa gratitud, le servirá al Señor con todo su corazón y sus fuerzas. </a:t>
            </a:r>
          </a:p>
          <a:p>
            <a:pPr marL="0" indent="0" algn="just">
              <a:lnSpc>
                <a:spcPct val="100000"/>
              </a:lnSpc>
              <a:spcBef>
                <a:spcPts val="0"/>
              </a:spcBef>
              <a:buNone/>
            </a:pPr>
            <a:endParaRPr lang="es-CO" sz="17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 propósito de esta salvación es: levantar al hombre caído, perdido, sucio y esclavo, de tal manera que pueda glorificar el nombre de Dios con su vida. </a:t>
            </a:r>
          </a:p>
          <a:p>
            <a:pPr marL="0" indent="0" algn="just">
              <a:lnSpc>
                <a:spcPct val="100000"/>
              </a:lnSpc>
              <a:spcBef>
                <a:spcPts val="0"/>
              </a:spcBef>
              <a:buNone/>
            </a:pPr>
            <a:endParaRPr lang="es-CO" sz="17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ada uno de nosotros debe examinar si realmente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 salvo, y dedicarnos a glorificar el nombre de Dios donde quiera que lo hemos profanado, o este siendo profanado por otros. Si fracasamos en esta tarea, también nuestras vidas fracasaran en desgracia presente y al final en el infierno eterno. </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Aunque esta salvación se recibe en un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segundo cuando creemos,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demanda del estudio de la palabra durante toda la vida, para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entenderla y no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perderla</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042833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a:bodyPr>
          <a:lstStyle/>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1328591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a:bodyPr>
          <a:lstStyle/>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7104485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INTRODUCCION</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92500" lnSpcReduction="10000"/>
          </a:bodyPr>
          <a:lstStyle/>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El pecado original degenero tanto al hombre, que la salvación debió incluir más que el perdón. Conozcamos esas bondades divinas, las cuales disfrutamos cuando nos arrepentimos de nuestros pecados, creemos en Jesús y lo recibimos como nuestro Señor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y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Salvador. Esta salvación nos motiva a estar agradecidos con Dios, a adorarlo y a servirle con todo nuestro corazón; como también a compartirla con nuestra familia y con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otros para que ellos también sean salvos. </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En esta salvación, el ser humano encuentra todo lo que había perdido: intimidad con Dios, amor, libertad de toda esclavitud, gozo</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vida eterna</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paz, fe, identidad, autoridad en el mundo espiritual, sabiduría divina para enfrentar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y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solucionar las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adversidades,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bendición del cielo, plenitud, etc.</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4681365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La salvación fue profetizada</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55000" lnSpcReduction="20000"/>
          </a:bodyPr>
          <a:lstStyle/>
          <a:p>
            <a:pPr marL="0" indent="0" algn="just">
              <a:lnSpc>
                <a:spcPct val="100000"/>
              </a:lnSpc>
              <a:spcBef>
                <a:spcPts val="0"/>
              </a:spcBef>
              <a:buNone/>
            </a:pPr>
            <a:r>
              <a:rPr lang="es-CO" sz="31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s-CO" sz="31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Quién ha creído a nuestro anuncio? ¿y sobre quién se ha manifestado el brazo de Jehová? 2 Subirá cual renuevo delante de él, y como raíz de tierra seca; no hay parecer en él, ni hermosura; le veremos, mas sin atractivo para que le deseemos. </a:t>
            </a:r>
            <a:r>
              <a:rPr lang="es-CO" sz="31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3 </a:t>
            </a:r>
            <a:r>
              <a:rPr lang="es-CO" sz="31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Despreciado y desechado entre los hombres, varón de dolores, experimentado en quebranto; y como que escondimos de él el rostro, fue menospreciado, y no lo estimamos. </a:t>
            </a:r>
            <a:r>
              <a:rPr lang="es-CO" sz="31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4 </a:t>
            </a:r>
            <a:r>
              <a:rPr lang="es-CO" sz="31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Ciertamente llevó él nuestras enfermedades, y sufrió nuestros dolores; y nosotros le tuvimos por azotado, por herido de Dios y abatido. 5 Mas él herido fue por nuestras rebeliones, molido por nuestros pecados; el castigo de nuestra paz fue sobre él, y por su llaga fuimos nosotros curados.</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sz="31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6 Todos nosotros nos descarriamos como ovejas, cada cual se apartó por su camino; mas Jehová cargó en él el pecado de todos nosotros. 7 Angustiado él, y afligido, no abrió su boca; como cordero fue llevado al matadero; y como oveja delante de sus trasquiladores, enmudeció, y no abrió su boca. 8 Por cárcel y por juicio fue quitado; y su generación, ¿quién la contará? Porque fue cortado de la tierra de los vivientes, y por la rebelión de mi pueblo fue herido. </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sz="31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9 Y se dispuso con los impíos su sepultura, mas con los ricos fue en su muerte; aunque nunca hizo maldad, ni hubo engaño en su boca. 10 Con todo eso, Jehová quiso quebrantarlo, sujetándole a padecimiento. Cuando haya puesto su vida en expiación por el pecado, verá linaje, vivirá por largos días, y la voluntad de Jehová será en su mano prosperada. 11 Verá el fruto de la aflicción de su alma, y quedará satisfecho; por su conocimiento justificará mi siervo justo a muchos, y llevará las iniquidades de ellos. 12 Por tanto, yo le daré parte con los grandes, y con los fuertes repartirá despojos; por cuanto derramó su vida hasta la muerte, y fue contado con los pecadores, habiendo él llevado el pecado de muchos, y orado por los transgresores. </a:t>
            </a:r>
            <a:r>
              <a:rPr lang="es-CO" sz="3100"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Isaías 53:1-12</a:t>
            </a:r>
            <a:endParaRPr lang="es-CO" sz="31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4202129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El problema</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75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 1</a:t>
            </a:r>
          </a:p>
          <a:p>
            <a:pPr marL="0" indent="0" algn="just">
              <a:lnSpc>
                <a:spcPct val="100000"/>
              </a:lnSpc>
              <a:spcBef>
                <a:spcPts val="0"/>
              </a:spcBef>
              <a:buNone/>
            </a:pPr>
            <a:endParaRPr lang="es-CO" sz="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Y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como ellos no aprobaron tener en cuenta a Dios, Dios los entregó a una mente reprobada, para hacer cosas que no convienen; estando atestados de toda injusticia, fornicación, perversidad, avaricia, maldad; llenos de envidia, homicidios, contiendas, engaños y malignidades; murmuradores, detractores, aborrecedores de Dios, injuriosos, soberbios, altivos, inventores de males, desobedientes a los padres, necios, desleales, sin afecto natural, implacables, sin misericordia; quienes habiendo entendido el juicio de Dios, que los que practican tales cosas son dignos de muerte, no sólo las hacen, sino que también se complacen con los que las practican. Romanos 1:28-32 </a:t>
            </a:r>
            <a:endPar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Porque de dentro, del corazón de los hombres, salen los malos pensamientos, los adulterios, las fornicaciones, los homicidios, los hurtos, las avaricias, las maldades, el engaño, la lascivia, la envidia, la maledicencia, la soberbia, la insensatez. Todas estas maldades de dentro salen, y contaminan al hombre. Marcos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7:21-23</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17640315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El mediador</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75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 1</a:t>
            </a:r>
          </a:p>
          <a:p>
            <a:pPr marL="0" indent="0" algn="just">
              <a:lnSpc>
                <a:spcPct val="100000"/>
              </a:lnSpc>
              <a:spcBef>
                <a:spcPts val="0"/>
              </a:spcBef>
              <a:buNone/>
            </a:pPr>
            <a:endParaRPr lang="es-CO" sz="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MESITES: “Uno que media entre dos partes para lograr la paz”. Jesús para mediar entre Dios y los hombres, debía tener las dos naturalezas: 100% divina y 100% humana. Gracias Padre por Jesús. Gracias Jesús por ser mi Mediador.</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Y dará a luz un hijo, y llamarás su nombre JESÚS, porque él salvará a su pueblo de sus pecados. (Mateo 1:21)</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Porque hay un solo Dios, y un solo mediador entre Dios y los hombres, Jesucristo hombre, el cual se dio a sí mismo en rescate por todos, de lo cual se dio testimonio a su debido tiempo. (1 Timoteo 2:5, 6)</a:t>
            </a:r>
          </a:p>
          <a:p>
            <a:pPr marL="0" indent="0" algn="just">
              <a:lnSpc>
                <a:spcPct val="100000"/>
              </a:lnSpc>
              <a:spcBef>
                <a:spcPts val="0"/>
              </a:spcBef>
              <a:buNone/>
            </a:pPr>
            <a:endPar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Porque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lo que era imposible para la ley, por cuanto era débil por la carne, Dios, enviando a su Hijo en </a:t>
            </a:r>
            <a:r>
              <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semejanza de carne de pecado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y a causa del pecado, condenó al pecado en la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carne; 4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para que la justicia de la ley se cumpliese en nosotros, que no andamos conforme a la carne, sino conforme al Espíritu</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Romanos 8:3,4 </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24162695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arrepentimiento</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00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Días 2-4</a:t>
            </a:r>
          </a:p>
          <a:p>
            <a:pPr marL="0" indent="0" algn="just">
              <a:lnSpc>
                <a:spcPct val="100000"/>
              </a:lnSpc>
              <a:spcBef>
                <a:spcPts val="0"/>
              </a:spcBef>
              <a:buNone/>
            </a:pPr>
            <a:endParaRPr lang="es-CO" sz="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METANOEO: (Meta: Después, </a:t>
            </a:r>
            <a:r>
              <a:rPr lang="es-CO" dirty="0" err="1"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Noeo</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Percibir) Cambiar la mente o el propósito, después de percibir. Como el hijo prodigo que “volvió en si”. Es imposible volver en si para con Dios, si no se oye su palabra. Es imposible recibir el perdón, sin el arrepentimiento.</a:t>
            </a:r>
          </a:p>
          <a:p>
            <a:pPr marL="0" indent="0" algn="just">
              <a:lnSpc>
                <a:spcPct val="100000"/>
              </a:lnSpc>
              <a:spcBef>
                <a:spcPts val="0"/>
              </a:spcBef>
              <a:buNone/>
            </a:pPr>
            <a:endParaRPr lang="es-CO"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Mirad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por vosotros mismos. Si tu hermano pecare contra ti, repréndele; y si se arrepintiere, perdónale</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Lucas 17:3</a:t>
            </a:r>
          </a:p>
          <a:p>
            <a:pPr marL="0" indent="0" algn="just">
              <a:lnSpc>
                <a:spcPct val="100000"/>
              </a:lnSpc>
              <a:spcBef>
                <a:spcPts val="0"/>
              </a:spcBef>
              <a:buNone/>
            </a:pPr>
            <a:endParaRPr lang="es-CO" sz="16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Al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ver él que muchos de los fariseos y de los saduceos venían a su bautismo, les decía: ¡Generación de víboras! ¿Quién os enseñó a huir de la ira venidera? 8 Haced, pues, frutos dignos de arrepentimiento, Mateo 3:7-10</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Pedro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les dijo: Arrepentíos, y bautícese cada uno de vosotros en el nombre de Jesucristo para perdón de los pecados; y recibiréis el don del Espíritu Santo. Hechos 2:38 </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Así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que, arrepentíos y convertíos, para que sean borrados vuestros pecados; para que vengan de la presencia del Señor tiempos de refrigerio, Hechos 3:19 </a:t>
            </a:r>
          </a:p>
        </p:txBody>
      </p:sp>
    </p:spTree>
    <p:extLst>
      <p:ext uri="{BB962C8B-B14F-4D97-AF65-F5344CB8AC3E}">
        <p14:creationId xmlns:p14="http://schemas.microsoft.com/office/powerpoint/2010/main" val="38864810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Perdón (absolver totalmente)</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00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Días 5-7</a:t>
            </a:r>
          </a:p>
          <a:p>
            <a:pPr marL="0" indent="0" algn="just">
              <a:lnSpc>
                <a:spcPct val="100000"/>
              </a:lnSpc>
              <a:spcBef>
                <a:spcPts val="0"/>
              </a:spcBef>
              <a:buNone/>
            </a:pPr>
            <a:endParaRPr lang="es-CO" sz="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APHESIS: “Despido, liberación de la falta o de la deuda”.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emisión o perdón de pecados”. “Pasar por alto la pena o castigo, por cuanto cayó sobre Jesús”.</a:t>
            </a:r>
          </a:p>
          <a:p>
            <a:pPr marL="0" indent="0" algn="just">
              <a:lnSpc>
                <a:spcPct val="100000"/>
              </a:lnSpc>
              <a:spcBef>
                <a:spcPts val="0"/>
              </a:spcBef>
              <a:buNone/>
            </a:pPr>
            <a:endParaRPr lang="es-CO" sz="1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Qué Dios como tú, que perdona la maldad, y olvida el pecado del remanente de su heredad? No retuvo para siempre su enojo, porque se deleita en misericordia.  19 El volverá a tener misericordia de nosotros; sepultará nuestras iniquidades, y echará en lo profundo del mar todos nuestros pecados. Miqueas 7:18,19 </a:t>
            </a:r>
          </a:p>
          <a:p>
            <a:pPr marL="0" indent="0" algn="just">
              <a:lnSpc>
                <a:spcPct val="100000"/>
              </a:lnSpc>
              <a:spcBef>
                <a:spcPts val="0"/>
              </a:spcBef>
              <a:buNone/>
            </a:pPr>
            <a:endParaRPr lang="es-CO" sz="1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Y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 vosotros, estando muertos en pecados y en la incircuncisión de vuestra carne, os dio vida juntamente con él, perdonándoos todos los pecados, 14 anulando el acta de los decretos que había contra nosotros, que nos era contraria, quitándola de en medio y clavándola en la cruz, 15 y despojando a los principados y a las potestades, los exhibió públicamente, triunfando sobre ellos en la cruz. COLOSENSES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2:13-15</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sz="12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Este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es el pacto que haré con ellos Después de aquellos días, dice el Señor:  Pondré mis leyes en sus corazones, Y en sus mentes las escribiré, 17 añade: Y nunca más me acordaré de sus pecados y transgresiones. Hebreos 10:16-22 </a:t>
            </a:r>
          </a:p>
        </p:txBody>
      </p:sp>
    </p:spTree>
    <p:extLst>
      <p:ext uri="{BB962C8B-B14F-4D97-AF65-F5344CB8AC3E}">
        <p14:creationId xmlns:p14="http://schemas.microsoft.com/office/powerpoint/2010/main" val="9280726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Redención (rescate de la </a:t>
            </a:r>
            <a:r>
              <a:rPr lang="es-CO" b="1" dirty="0" err="1"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eclavitud</a:t>
            </a:r>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75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Días 8-10</a:t>
            </a:r>
          </a:p>
          <a:p>
            <a:pPr marL="0" indent="0" algn="just">
              <a:lnSpc>
                <a:spcPct val="100000"/>
              </a:lnSpc>
              <a:spcBef>
                <a:spcPts val="0"/>
              </a:spcBef>
              <a:buNone/>
            </a:pPr>
            <a:endParaRPr lang="es-CO" sz="9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AGORAZO: “Comprar, adquirir”. Comprar un esclavo con el fin de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arle la libertad.</a:t>
            </a:r>
          </a:p>
          <a:p>
            <a:pPr marL="0" indent="0" algn="just">
              <a:lnSpc>
                <a:spcPct val="100000"/>
              </a:lnSpc>
              <a:spcBef>
                <a:spcPts val="0"/>
              </a:spcBef>
              <a:buNone/>
            </a:pP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Porque la gracia de Dios se ha manifestado para salvación a todos los hombres,  12 enseñándonos que, renunciando a la impiedad y a los deseos mundanos, vivamos en este siglo sobria, justa y piadosamente, 13 aguardando la esperanza bienaventurada y la manifestación gloriosa de nuestro gran Dios y Salvador Jesucristo, 14 quien se dio a sí mismo por nosotros para redimirnos de toda iniquidad y purificar para sí un pueblo propio, celoso de buenas obras. Tito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2:11-14</a:t>
            </a:r>
          </a:p>
          <a:p>
            <a:pPr marL="0" indent="0" algn="just">
              <a:lnSpc>
                <a:spcPct val="100000"/>
              </a:lnSpc>
              <a:spcBef>
                <a:spcPts val="0"/>
              </a:spcBef>
              <a:buNone/>
            </a:pPr>
            <a:endParaRPr lang="es-CO" sz="1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...en quien tenemos redención por su sangre, el perdón de pecados según las riquezas de su gracia, Efesios 1:7 </a:t>
            </a:r>
            <a:endPar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endParaRPr lang="es-CO" sz="1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Cristo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nos redimió de la maldición de la ley, hecho por nosotros maldición (porque está escrito: Maldito todo el que es colgado en un madero), 14 para que en Cristo Jesús la bendición de Abraham alcanzase a los gentiles, a fin de que por la fe recibiésemos la promesa del Espíritu. Gálatas 3:13,14 </a:t>
            </a:r>
          </a:p>
        </p:txBody>
      </p:sp>
    </p:spTree>
    <p:extLst>
      <p:ext uri="{BB962C8B-B14F-4D97-AF65-F5344CB8AC3E}">
        <p14:creationId xmlns:p14="http://schemas.microsoft.com/office/powerpoint/2010/main" val="1410467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7128" y="618518"/>
            <a:ext cx="10496280" cy="811037"/>
          </a:xfrm>
        </p:spPr>
        <p:txBody>
          <a:bodyPr/>
          <a:lstStyle/>
          <a:p>
            <a:r>
              <a:rPr lang="es-CO" b="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Regeneración (Alma y Espíritu)</a:t>
            </a:r>
            <a:endParaRPr lang="es-CO" b="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Marcador de contenido 2"/>
          <p:cNvSpPr>
            <a:spLocks noGrp="1"/>
          </p:cNvSpPr>
          <p:nvPr>
            <p:ph idx="1"/>
          </p:nvPr>
        </p:nvSpPr>
        <p:spPr>
          <a:xfrm>
            <a:off x="837128" y="1635617"/>
            <a:ext cx="10496279" cy="4752304"/>
          </a:xfrm>
        </p:spPr>
        <p:txBody>
          <a:bodyPr>
            <a:normAutofit fontScale="70000" lnSpcReduction="20000"/>
          </a:bodyPr>
          <a:lstStyle/>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Días 11-13</a:t>
            </a:r>
          </a:p>
          <a:p>
            <a:pPr marL="0" indent="0" algn="just">
              <a:lnSpc>
                <a:spcPct val="100000"/>
              </a:lnSpc>
              <a:spcBef>
                <a:spcPts val="0"/>
              </a:spcBef>
              <a:buNone/>
            </a:pPr>
            <a:endParaRPr lang="es-CO" sz="11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Gr. PALINGENESIA: </a:t>
            </a:r>
            <a:r>
              <a:rPr lang="es-CO" dirty="0" err="1"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Palin</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Nuevo, Génesis</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Nacimiento. “Nuevo Nacimiento</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Mediante la Palabra y el Espíritu</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 </a:t>
            </a:r>
            <a:r>
              <a:rPr lang="es-CO"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Habiendo purificado vuestras almas por la obediencia a la verdad, mediante el Espíritu, para el amor fraternal no fingido, amaos unos a otros entrañablemente, de corazón </a:t>
            </a:r>
            <a:r>
              <a:rPr lang="es-CO" i="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puro; 23 </a:t>
            </a:r>
            <a:r>
              <a:rPr lang="es-CO" i="1"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siendo renacidos, no de simiente corruptible, sino de incorruptible, por la palabra de Dios que vive y permanece para siempre</a:t>
            </a:r>
            <a:r>
              <a:rPr lang="es-CO" i="1"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t>
            </a:r>
          </a:p>
          <a:p>
            <a:pPr marL="0" indent="0" algn="just">
              <a:lnSpc>
                <a:spcPct val="100000"/>
              </a:lnSpc>
              <a:spcBef>
                <a:spcPts val="0"/>
              </a:spcBef>
              <a:buNone/>
            </a:pPr>
            <a:endParaRPr lang="es-CO" sz="1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Mas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a todos los que le recibieron, a los que creen en su nombre, les dio potestad de ser hechos hijos de Dios; 13 los cuales no son engendrados de sangre, ni de voluntad de carne, ni de voluntad de varón, sino de Dios. Juan 1:12,13 </a:t>
            </a:r>
          </a:p>
          <a:p>
            <a:pPr marL="0" indent="0" algn="just">
              <a:lnSpc>
                <a:spcPct val="100000"/>
              </a:lnSpc>
              <a:spcBef>
                <a:spcPts val="0"/>
              </a:spcBef>
              <a:buNone/>
            </a:pPr>
            <a:endParaRPr lang="es-CO" sz="1400"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a:p>
            <a:pPr marL="0" indent="0" algn="just">
              <a:lnSpc>
                <a:spcPct val="100000"/>
              </a:lnSpc>
              <a:spcBef>
                <a:spcPts val="0"/>
              </a:spcBef>
              <a:buNone/>
            </a:pP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Pero </a:t>
            </a:r>
            <a:r>
              <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cuando se manifestó la bondad de Dios nuestro Salvador, y su amor para con los hombres, 5 nos salvó, no por obras de justicia que nosotros hubiéramos hecho, sino por su misericordia, por el lavamiento de la regeneración y por la renovación en el Espíritu Santo, 6 el cual derramó en nosotros abundantemente por Jesucristo nuestro Salvador, 7 para que justificados por su gracia, viniésemos a ser herederos conforme a la esperanza de la vida eterna. Tito </a:t>
            </a:r>
            <a:r>
              <a:rPr lang="es-CO" dirty="0" smtClean="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rPr>
              <a:t>3:4-7</a:t>
            </a:r>
            <a:endParaRPr lang="es-CO" dirty="0">
              <a:solidFill>
                <a:schemeClr val="bg1"/>
              </a:solidFill>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extLst>
      <p:ext uri="{BB962C8B-B14F-4D97-AF65-F5344CB8AC3E}">
        <p14:creationId xmlns:p14="http://schemas.microsoft.com/office/powerpoint/2010/main" val="612027771"/>
      </p:ext>
    </p:extLst>
  </p:cSld>
  <p:clrMapOvr>
    <a:masterClrMapping/>
  </p:clrMapOvr>
</p:sld>
</file>

<file path=ppt/theme/theme1.xml><?xml version="1.0" encoding="utf-8"?>
<a:theme xmlns:a="http://schemas.openxmlformats.org/drawingml/2006/main" name="Office Theme">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3E4F19A7-A959-40BB-972C-4880BAF8EB09}"/>
    </a:ext>
  </a:extLst>
</a:theme>
</file>

<file path=docProps/app.xml><?xml version="1.0" encoding="utf-8"?>
<Properties xmlns="http://schemas.openxmlformats.org/officeDocument/2006/extended-properties" xmlns:vt="http://schemas.openxmlformats.org/officeDocument/2006/docPropsVTypes">
  <Template>Office Theme</Template>
  <TotalTime>421</TotalTime>
  <Words>3421</Words>
  <Application>Microsoft Office PowerPoint</Application>
  <PresentationFormat>Panorámica</PresentationFormat>
  <Paragraphs>132</Paragraphs>
  <Slides>18</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18</vt:i4>
      </vt:variant>
    </vt:vector>
  </HeadingPairs>
  <TitlesOfParts>
    <vt:vector size="23" baseType="lpstr">
      <vt:lpstr>Arial Unicode MS</vt:lpstr>
      <vt:lpstr>Arial</vt:lpstr>
      <vt:lpstr>Calibri</vt:lpstr>
      <vt:lpstr>Calibri Light</vt:lpstr>
      <vt:lpstr>Office Theme</vt:lpstr>
      <vt:lpstr>LA SALVACION </vt:lpstr>
      <vt:lpstr>INTRODUCCION</vt:lpstr>
      <vt:lpstr>La salvación fue profetizada</vt:lpstr>
      <vt:lpstr>El problema</vt:lpstr>
      <vt:lpstr>El mediador</vt:lpstr>
      <vt:lpstr>arrepentimiento</vt:lpstr>
      <vt:lpstr>Perdón (absolver totalmente)</vt:lpstr>
      <vt:lpstr>Redención (rescate de la eclavitud)</vt:lpstr>
      <vt:lpstr>Regeneración (Alma y Espíritu)</vt:lpstr>
      <vt:lpstr>Santificación (santos verdaderos)</vt:lpstr>
      <vt:lpstr>Justificación (hacernos justos)</vt:lpstr>
      <vt:lpstr>Reconciliación (volver en amistad)</vt:lpstr>
      <vt:lpstr>Exaltación (estimación elevada) </vt:lpstr>
      <vt:lpstr>Glorificar (estimación elevada)</vt:lpstr>
      <vt:lpstr>Bendición (completo favor)</vt:lpstr>
      <vt:lpstr>conclusión</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JESUCRISTO</dc:creator>
  <cp:lastModifiedBy>CCA</cp:lastModifiedBy>
  <cp:revision>41</cp:revision>
  <dcterms:created xsi:type="dcterms:W3CDTF">2015-12-28T13:31:05Z</dcterms:created>
  <dcterms:modified xsi:type="dcterms:W3CDTF">2016-02-01T11:39:53Z</dcterms:modified>
</cp:coreProperties>
</file>